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8" r:id="rId1"/>
  </p:sldMasterIdLst>
  <p:sldIdLst>
    <p:sldId id="256" r:id="rId2"/>
    <p:sldId id="257" r:id="rId3"/>
    <p:sldId id="258" r:id="rId4"/>
    <p:sldId id="259" r:id="rId5"/>
    <p:sldId id="260" r:id="rId6"/>
    <p:sldId id="263" r:id="rId7"/>
    <p:sldId id="262" r:id="rId8"/>
    <p:sldId id="265" r:id="rId9"/>
    <p:sldId id="266" r:id="rId1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D54F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-624" y="-10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D-ShadowLong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" y="4242851"/>
            <a:ext cx="8968084" cy="275942"/>
          </a:xfrm>
          <a:prstGeom prst="rect">
            <a:avLst/>
          </a:prstGeom>
        </p:spPr>
      </p:pic>
      <p:pic>
        <p:nvPicPr>
          <p:cNvPr id="8" name="Picture 7" descr="HD-ShadowShort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111716" y="4243845"/>
            <a:ext cx="3077108" cy="276940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0" y="2590078"/>
            <a:ext cx="8968085" cy="1660332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9111716" y="2590078"/>
            <a:ext cx="3077109" cy="1660332"/>
          </a:xfrm>
          <a:prstGeom prst="rect">
            <a:avLst/>
          </a:prstGeom>
          <a:solidFill>
            <a:schemeClr val="bg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0323" y="2733709"/>
            <a:ext cx="8144133" cy="1373070"/>
          </a:xfrm>
        </p:spPr>
        <p:txBody>
          <a:bodyPr anchor="b">
            <a:noAutofit/>
          </a:bodyPr>
          <a:lstStyle>
            <a:lvl1pPr algn="r">
              <a:defRPr sz="5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0323" y="4394040"/>
            <a:ext cx="8144133" cy="1117687"/>
          </a:xfrm>
        </p:spPr>
        <p:txBody>
          <a:bodyPr>
            <a:normAutofit/>
          </a:bodyPr>
          <a:lstStyle>
            <a:lvl1pPr marL="0" indent="0" algn="r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255347" y="2750337"/>
            <a:ext cx="1171888" cy="1356442"/>
          </a:xfrm>
        </p:spPr>
        <p:txBody>
          <a:bodyPr/>
          <a:lstStyle/>
          <a:p>
            <a:fld id="{DF28FB93-0A08-4E7D-8E63-9EFA29F1E093}" type="slidenum">
              <a:rPr lang="en-US" smtClean="0"/>
              <a:pPr/>
              <a:t>‹nº›</a:t>
            </a:fld>
            <a:endParaRPr lang="en-US" dirty="0"/>
          </a:p>
        </p:txBody>
      </p:sp>
      <p:pic>
        <p:nvPicPr>
          <p:cNvPr id="11" name="Imagem 10"/>
          <p:cNvPicPr>
            <a:picLocks noChangeAspect="1"/>
          </p:cNvPicPr>
          <p:nvPr userDrawn="1"/>
        </p:nvPicPr>
        <p:blipFill>
          <a:blip r:embed="rId4" cstate="print"/>
          <a:stretch>
            <a:fillRect/>
          </a:stretch>
        </p:blipFill>
        <p:spPr>
          <a:xfrm>
            <a:off x="9504780" y="2917033"/>
            <a:ext cx="2276958" cy="9534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03433704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 descr="HD-ShadowLong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" y="1970240"/>
            <a:ext cx="10437812" cy="321164"/>
          </a:xfrm>
          <a:prstGeom prst="rect">
            <a:avLst/>
          </a:prstGeom>
        </p:spPr>
      </p:pic>
      <p:pic>
        <p:nvPicPr>
          <p:cNvPr id="16" name="Picture 15" descr="HD-ShadowShort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7" name="Rectangle 16"/>
          <p:cNvSpPr/>
          <p:nvPr/>
        </p:nvSpPr>
        <p:spPr>
          <a:xfrm>
            <a:off x="1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8" name="Rectangle 17"/>
          <p:cNvSpPr/>
          <p:nvPr/>
        </p:nvSpPr>
        <p:spPr>
          <a:xfrm>
            <a:off x="10585828" y="609600"/>
            <a:ext cx="1602997" cy="1368198"/>
          </a:xfrm>
          <a:prstGeom prst="rect">
            <a:avLst/>
          </a:prstGeom>
          <a:solidFill>
            <a:schemeClr val="bg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pt-BR" dirty="0" smtClean="0"/>
              <a:t>Editar estilos de texto Mestre</a:t>
            </a:r>
          </a:p>
          <a:p>
            <a:pPr lvl="1"/>
            <a:r>
              <a:rPr lang="pt-BR" dirty="0" smtClean="0"/>
              <a:t>Segundo nível</a:t>
            </a:r>
          </a:p>
          <a:p>
            <a:pPr lvl="2"/>
            <a:r>
              <a:rPr lang="pt-BR" dirty="0" smtClean="0"/>
              <a:t>Terceiro nível</a:t>
            </a:r>
          </a:p>
          <a:p>
            <a:pPr lvl="3"/>
            <a:r>
              <a:rPr lang="pt-BR" dirty="0" smtClean="0"/>
              <a:t>Quarto nível</a:t>
            </a:r>
          </a:p>
          <a:p>
            <a:pPr lvl="4"/>
            <a:r>
              <a:rPr lang="pt-BR" dirty="0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550981" y="5936188"/>
            <a:ext cx="2743200" cy="365125"/>
          </a:xfrm>
          <a:prstGeom prst="rect">
            <a:avLst/>
          </a:prstGeom>
        </p:spPr>
        <p:txBody>
          <a:bodyPr/>
          <a:lstStyle/>
          <a:p>
            <a:fld id="{8E36636D-D922-432D-A958-524484B5923D}" type="datetimeFigureOut">
              <a:rPr lang="en-US" smtClean="0"/>
              <a:pPr/>
              <a:t>10/30/2018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0322" y="5936189"/>
            <a:ext cx="6870660" cy="365125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28FB93-0A08-4E7D-8E63-9EFA29F1E093}" type="slidenum">
              <a:rPr lang="en-US" smtClean="0"/>
              <a:pPr/>
              <a:t>‹nº›</a:t>
            </a:fld>
            <a:endParaRPr lang="en-US" dirty="0"/>
          </a:p>
        </p:txBody>
      </p:sp>
      <p:pic>
        <p:nvPicPr>
          <p:cNvPr id="11" name="Imagem 10"/>
          <p:cNvPicPr>
            <a:picLocks noChangeAspect="1"/>
          </p:cNvPicPr>
          <p:nvPr userDrawn="1"/>
        </p:nvPicPr>
        <p:blipFill>
          <a:blip r:embed="rId4" cstate="print"/>
          <a:stretch>
            <a:fillRect/>
          </a:stretch>
        </p:blipFill>
        <p:spPr>
          <a:xfrm>
            <a:off x="10671904" y="990857"/>
            <a:ext cx="1430841" cy="5991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06081892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D-ShadowLong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" y="4086907"/>
            <a:ext cx="10437812" cy="321164"/>
          </a:xfrm>
          <a:prstGeom prst="rect">
            <a:avLst/>
          </a:prstGeom>
        </p:spPr>
      </p:pic>
      <p:pic>
        <p:nvPicPr>
          <p:cNvPr id="8" name="Picture 7" descr="HD-ShadowShort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0585824" y="4087901"/>
            <a:ext cx="1602997" cy="144270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-1" y="2726267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10585826" y="2726267"/>
            <a:ext cx="1602997" cy="1368198"/>
          </a:xfrm>
          <a:prstGeom prst="rect">
            <a:avLst/>
          </a:prstGeom>
          <a:solidFill>
            <a:schemeClr val="bg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22" y="2869895"/>
            <a:ext cx="9613860" cy="1090788"/>
          </a:xfrm>
        </p:spPr>
        <p:txBody>
          <a:bodyPr anchor="ctr">
            <a:normAutofit/>
          </a:bodyPr>
          <a:lstStyle>
            <a:lvl1pPr algn="r">
              <a:defRPr sz="36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0322" y="4232171"/>
            <a:ext cx="9613860" cy="1704017"/>
          </a:xfrm>
        </p:spPr>
        <p:txBody>
          <a:bodyPr>
            <a:normAutofit/>
          </a:bodyPr>
          <a:lstStyle>
            <a:lvl1pPr marL="0" indent="0" algn="r">
              <a:buNone/>
              <a:defRPr sz="2000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dirty="0" smtClean="0"/>
              <a:t>Editar estilos de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550981" y="5936188"/>
            <a:ext cx="2743200" cy="365125"/>
          </a:xfrm>
          <a:prstGeom prst="rect">
            <a:avLst/>
          </a:prstGeom>
        </p:spPr>
        <p:txBody>
          <a:bodyPr/>
          <a:lstStyle/>
          <a:p>
            <a:fld id="{8E36636D-D922-432D-A958-524484B5923D}" type="datetimeFigureOut">
              <a:rPr lang="en-US" smtClean="0"/>
              <a:pPr/>
              <a:t>10/30/2018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0322" y="5936189"/>
            <a:ext cx="6870660" cy="365125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729456" y="2869896"/>
            <a:ext cx="1154151" cy="1090789"/>
          </a:xfrm>
        </p:spPr>
        <p:txBody>
          <a:bodyPr/>
          <a:lstStyle/>
          <a:p>
            <a:fld id="{DF28FB93-0A08-4E7D-8E63-9EFA29F1E093}" type="slidenum">
              <a:rPr lang="en-US" smtClean="0"/>
              <a:pPr/>
              <a:t>‹nº›</a:t>
            </a:fld>
            <a:endParaRPr lang="en-US" dirty="0"/>
          </a:p>
        </p:txBody>
      </p:sp>
      <p:pic>
        <p:nvPicPr>
          <p:cNvPr id="11" name="Imagem 10"/>
          <p:cNvPicPr>
            <a:picLocks noChangeAspect="1"/>
          </p:cNvPicPr>
          <p:nvPr userDrawn="1"/>
        </p:nvPicPr>
        <p:blipFill>
          <a:blip r:embed="rId4" cstate="print"/>
          <a:stretch>
            <a:fillRect/>
          </a:stretch>
        </p:blipFill>
        <p:spPr>
          <a:xfrm>
            <a:off x="10671902" y="3107524"/>
            <a:ext cx="1430841" cy="5991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16585291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D-ShadowLong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" y="1970240"/>
            <a:ext cx="10437812" cy="321164"/>
          </a:xfrm>
          <a:prstGeom prst="rect">
            <a:avLst/>
          </a:prstGeom>
        </p:spPr>
      </p:pic>
      <p:pic>
        <p:nvPicPr>
          <p:cNvPr id="9" name="Picture 8" descr="HD-ShadowShort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>
          <a:xfrm>
            <a:off x="1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10585828" y="609600"/>
            <a:ext cx="1602997" cy="1368198"/>
          </a:xfrm>
          <a:prstGeom prst="rect">
            <a:avLst/>
          </a:prstGeom>
          <a:solidFill>
            <a:schemeClr val="bg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0320" y="2336873"/>
            <a:ext cx="4698357" cy="3599316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pt-BR" dirty="0" smtClean="0"/>
              <a:t>Editar estilos de texto Mestre</a:t>
            </a:r>
          </a:p>
          <a:p>
            <a:pPr lvl="1"/>
            <a:r>
              <a:rPr lang="pt-BR" dirty="0" smtClean="0"/>
              <a:t>Segundo nível</a:t>
            </a:r>
          </a:p>
          <a:p>
            <a:pPr lvl="2"/>
            <a:r>
              <a:rPr lang="pt-BR" dirty="0" smtClean="0"/>
              <a:t>Terceiro nível</a:t>
            </a:r>
          </a:p>
          <a:p>
            <a:pPr lvl="3"/>
            <a:r>
              <a:rPr lang="pt-BR" dirty="0" smtClean="0"/>
              <a:t>Quarto nível</a:t>
            </a:r>
          </a:p>
          <a:p>
            <a:pPr lvl="4"/>
            <a:r>
              <a:rPr lang="pt-BR" dirty="0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594123" y="2336873"/>
            <a:ext cx="4700059" cy="3599316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pt-BR" dirty="0" smtClean="0"/>
              <a:t>Editar estilos de texto Mestre</a:t>
            </a:r>
          </a:p>
          <a:p>
            <a:pPr lvl="1"/>
            <a:r>
              <a:rPr lang="pt-BR" dirty="0" smtClean="0"/>
              <a:t>Segundo nível</a:t>
            </a:r>
          </a:p>
          <a:p>
            <a:pPr lvl="2"/>
            <a:r>
              <a:rPr lang="pt-BR" dirty="0" smtClean="0"/>
              <a:t>Terceiro nível</a:t>
            </a:r>
          </a:p>
          <a:p>
            <a:pPr lvl="3"/>
            <a:r>
              <a:rPr lang="pt-BR" dirty="0" smtClean="0"/>
              <a:t>Quarto nível</a:t>
            </a:r>
          </a:p>
          <a:p>
            <a:pPr lvl="4"/>
            <a:r>
              <a:rPr lang="pt-BR" dirty="0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550981" y="5936188"/>
            <a:ext cx="2743200" cy="365125"/>
          </a:xfrm>
          <a:prstGeom prst="rect">
            <a:avLst/>
          </a:prstGeom>
        </p:spPr>
        <p:txBody>
          <a:bodyPr/>
          <a:lstStyle/>
          <a:p>
            <a:fld id="{CFE1C9FC-9609-4B16-A600-7AF7227BF73A}" type="datetimeFigureOut">
              <a:rPr lang="pt-BR" smtClean="0"/>
              <a:pPr/>
              <a:t>30/10/2018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0322" y="5936189"/>
            <a:ext cx="6870660" cy="365125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28FB93-0A08-4E7D-8E63-9EFA29F1E093}" type="slidenum">
              <a:rPr lang="en-US" smtClean="0"/>
              <a:pPr/>
              <a:t>‹nº›</a:t>
            </a:fld>
            <a:endParaRPr lang="en-US" dirty="0"/>
          </a:p>
        </p:txBody>
      </p:sp>
      <p:pic>
        <p:nvPicPr>
          <p:cNvPr id="12" name="Imagem 11"/>
          <p:cNvPicPr>
            <a:picLocks noChangeAspect="1"/>
          </p:cNvPicPr>
          <p:nvPr userDrawn="1"/>
        </p:nvPicPr>
        <p:blipFill>
          <a:blip r:embed="rId4" cstate="print"/>
          <a:stretch>
            <a:fillRect/>
          </a:stretch>
        </p:blipFill>
        <p:spPr>
          <a:xfrm>
            <a:off x="10671904" y="990857"/>
            <a:ext cx="1430841" cy="5991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10328874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HD-ShadowLong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" y="1970240"/>
            <a:ext cx="10437812" cy="321164"/>
          </a:xfrm>
          <a:prstGeom prst="rect">
            <a:avLst/>
          </a:prstGeom>
        </p:spPr>
      </p:pic>
      <p:pic>
        <p:nvPicPr>
          <p:cNvPr id="11" name="Picture 10" descr="HD-ShadowShort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2" name="Rectangle 11"/>
          <p:cNvSpPr/>
          <p:nvPr/>
        </p:nvSpPr>
        <p:spPr>
          <a:xfrm>
            <a:off x="1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3" name="Rectangle 12"/>
          <p:cNvSpPr/>
          <p:nvPr/>
        </p:nvSpPr>
        <p:spPr>
          <a:xfrm>
            <a:off x="10585828" y="609600"/>
            <a:ext cx="1602997" cy="1368198"/>
          </a:xfrm>
          <a:prstGeom prst="rect">
            <a:avLst/>
          </a:prstGeom>
          <a:solidFill>
            <a:schemeClr val="bg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20" y="753230"/>
            <a:ext cx="9613863" cy="1080937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06350" y="2336874"/>
            <a:ext cx="4472327" cy="693135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bg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dirty="0" smtClean="0"/>
              <a:t>Editar estilos de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0322" y="3030009"/>
            <a:ext cx="4698356" cy="2906179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820156" y="2336873"/>
            <a:ext cx="4474028" cy="692076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bg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594125" y="3030009"/>
            <a:ext cx="4700059" cy="2906179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7550981" y="5936188"/>
            <a:ext cx="2743200" cy="365125"/>
          </a:xfrm>
          <a:prstGeom prst="rect">
            <a:avLst/>
          </a:prstGeom>
        </p:spPr>
        <p:txBody>
          <a:bodyPr/>
          <a:lstStyle/>
          <a:p>
            <a:fld id="{8E36636D-D922-432D-A958-524484B5923D}" type="datetimeFigureOut">
              <a:rPr lang="en-US" smtClean="0"/>
              <a:pPr/>
              <a:t>10/30/2018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680322" y="5936189"/>
            <a:ext cx="6870660" cy="365125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28FB93-0A08-4E7D-8E63-9EFA29F1E093}" type="slidenum">
              <a:rPr lang="en-US" smtClean="0"/>
              <a:pPr/>
              <a:t>‹nº›</a:t>
            </a:fld>
            <a:endParaRPr lang="en-US" dirty="0"/>
          </a:p>
        </p:txBody>
      </p:sp>
      <p:pic>
        <p:nvPicPr>
          <p:cNvPr id="14" name="Imagem 13"/>
          <p:cNvPicPr>
            <a:picLocks noChangeAspect="1"/>
          </p:cNvPicPr>
          <p:nvPr userDrawn="1"/>
        </p:nvPicPr>
        <p:blipFill>
          <a:blip r:embed="rId4" cstate="print"/>
          <a:stretch>
            <a:fillRect/>
          </a:stretch>
        </p:blipFill>
        <p:spPr>
          <a:xfrm>
            <a:off x="10671904" y="994137"/>
            <a:ext cx="1430841" cy="5991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38511221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HD-ShadowLong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" y="1970240"/>
            <a:ext cx="10437812" cy="321164"/>
          </a:xfrm>
          <a:prstGeom prst="rect">
            <a:avLst/>
          </a:prstGeom>
        </p:spPr>
      </p:pic>
      <p:pic>
        <p:nvPicPr>
          <p:cNvPr id="7" name="Picture 6" descr="HD-ShadowShort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1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0585828" y="609600"/>
            <a:ext cx="1602997" cy="1368198"/>
          </a:xfrm>
          <a:prstGeom prst="rect">
            <a:avLst/>
          </a:prstGeom>
          <a:solidFill>
            <a:schemeClr val="bg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7550981" y="5936188"/>
            <a:ext cx="2743200" cy="365125"/>
          </a:xfrm>
          <a:prstGeom prst="rect">
            <a:avLst/>
          </a:prstGeom>
        </p:spPr>
        <p:txBody>
          <a:bodyPr/>
          <a:lstStyle/>
          <a:p>
            <a:fld id="{8E36636D-D922-432D-A958-524484B5923D}" type="datetimeFigureOut">
              <a:rPr lang="en-US" smtClean="0"/>
              <a:pPr/>
              <a:t>10/30/2018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680322" y="5936189"/>
            <a:ext cx="6870660" cy="365125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28FB93-0A08-4E7D-8E63-9EFA29F1E093}" type="slidenum">
              <a:rPr lang="en-US" smtClean="0"/>
              <a:pPr/>
              <a:t>‹nº›</a:t>
            </a:fld>
            <a:endParaRPr lang="en-US" dirty="0"/>
          </a:p>
        </p:txBody>
      </p:sp>
      <p:pic>
        <p:nvPicPr>
          <p:cNvPr id="10" name="Imagem 9"/>
          <p:cNvPicPr>
            <a:picLocks noChangeAspect="1"/>
          </p:cNvPicPr>
          <p:nvPr userDrawn="1"/>
        </p:nvPicPr>
        <p:blipFill>
          <a:blip r:embed="rId4" cstate="print"/>
          <a:stretch>
            <a:fillRect/>
          </a:stretch>
        </p:blipFill>
        <p:spPr>
          <a:xfrm>
            <a:off x="10671904" y="990857"/>
            <a:ext cx="1430841" cy="5991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02711190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HD-ShadowShort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10585828" y="609600"/>
            <a:ext cx="1602997" cy="1368198"/>
          </a:xfrm>
          <a:prstGeom prst="rect">
            <a:avLst/>
          </a:prstGeom>
          <a:solidFill>
            <a:schemeClr val="bg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7550981" y="5936188"/>
            <a:ext cx="2743200" cy="365125"/>
          </a:xfrm>
          <a:prstGeom prst="rect">
            <a:avLst/>
          </a:prstGeom>
        </p:spPr>
        <p:txBody>
          <a:bodyPr/>
          <a:lstStyle/>
          <a:p>
            <a:fld id="{8E36636D-D922-432D-A958-524484B5923D}" type="datetimeFigureOut">
              <a:rPr lang="en-US" smtClean="0"/>
              <a:pPr/>
              <a:t>10/30/2018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680322" y="5936189"/>
            <a:ext cx="6870660" cy="365125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28FB93-0A08-4E7D-8E63-9EFA29F1E093}" type="slidenum">
              <a:rPr lang="en-US" smtClean="0"/>
              <a:pPr/>
              <a:t>‹nº›</a:t>
            </a:fld>
            <a:endParaRPr lang="en-US" dirty="0"/>
          </a:p>
        </p:txBody>
      </p:sp>
      <p:pic>
        <p:nvPicPr>
          <p:cNvPr id="7" name="Imagem 6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10671904" y="990857"/>
            <a:ext cx="1430841" cy="5991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74085332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D-ShadowLong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" y="1970240"/>
            <a:ext cx="10437812" cy="321164"/>
          </a:xfrm>
          <a:prstGeom prst="rect">
            <a:avLst/>
          </a:prstGeom>
        </p:spPr>
      </p:pic>
      <p:pic>
        <p:nvPicPr>
          <p:cNvPr id="9" name="Picture 8" descr="HD-ShadowShort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>
          <a:xfrm>
            <a:off x="1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10585828" y="609600"/>
            <a:ext cx="1602997" cy="1368198"/>
          </a:xfrm>
          <a:prstGeom prst="rect">
            <a:avLst/>
          </a:prstGeom>
          <a:solidFill>
            <a:schemeClr val="bg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22" y="753227"/>
            <a:ext cx="9613860" cy="1080940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85846" y="2336874"/>
            <a:ext cx="5608336" cy="3599313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323" y="2336873"/>
            <a:ext cx="3790078" cy="3599317"/>
          </a:xfrm>
        </p:spPr>
        <p:txBody>
          <a:bodyPr anchor="ctr"/>
          <a:lstStyle>
            <a:lvl1pPr marL="0" indent="0">
              <a:buNone/>
              <a:defRPr sz="1600">
                <a:solidFill>
                  <a:schemeClr val="bg1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550981" y="5936188"/>
            <a:ext cx="2743200" cy="365125"/>
          </a:xfrm>
          <a:prstGeom prst="rect">
            <a:avLst/>
          </a:prstGeom>
        </p:spPr>
        <p:txBody>
          <a:bodyPr/>
          <a:lstStyle/>
          <a:p>
            <a:fld id="{8E36636D-D922-432D-A958-524484B5923D}" type="datetimeFigureOut">
              <a:rPr lang="en-US" smtClean="0"/>
              <a:pPr/>
              <a:t>10/30/2018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0322" y="5936189"/>
            <a:ext cx="6870660" cy="365125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28FB93-0A08-4E7D-8E63-9EFA29F1E093}" type="slidenum">
              <a:rPr lang="en-US" smtClean="0"/>
              <a:pPr/>
              <a:t>‹nº›</a:t>
            </a:fld>
            <a:endParaRPr lang="en-US" dirty="0"/>
          </a:p>
        </p:txBody>
      </p:sp>
      <p:pic>
        <p:nvPicPr>
          <p:cNvPr id="12" name="Imagem 11"/>
          <p:cNvPicPr>
            <a:picLocks noChangeAspect="1"/>
          </p:cNvPicPr>
          <p:nvPr userDrawn="1"/>
        </p:nvPicPr>
        <p:blipFill>
          <a:blip r:embed="rId4" cstate="print"/>
          <a:stretch>
            <a:fillRect/>
          </a:stretch>
        </p:blipFill>
        <p:spPr>
          <a:xfrm>
            <a:off x="10671904" y="990857"/>
            <a:ext cx="1430841" cy="5991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0901626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D-ShadowLong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" y="1970240"/>
            <a:ext cx="10437812" cy="321164"/>
          </a:xfrm>
          <a:prstGeom prst="rect">
            <a:avLst/>
          </a:prstGeom>
        </p:spPr>
      </p:pic>
      <p:pic>
        <p:nvPicPr>
          <p:cNvPr id="9" name="Picture 8" descr="HD-ShadowShort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>
          <a:xfrm>
            <a:off x="1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10585828" y="609600"/>
            <a:ext cx="1602997" cy="1368198"/>
          </a:xfrm>
          <a:prstGeom prst="rect">
            <a:avLst/>
          </a:prstGeom>
          <a:solidFill>
            <a:schemeClr val="bg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24" y="753228"/>
            <a:ext cx="9613858" cy="1080938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868334" y="2336875"/>
            <a:ext cx="5425849" cy="3599312"/>
          </a:xfrm>
          <a:noFill/>
          <a:ln>
            <a:noFill/>
          </a:ln>
          <a:effectLst>
            <a:outerShdw blurRad="76200" dist="63500" dir="5040000" algn="tl" rotWithShape="0">
              <a:srgbClr val="000000">
                <a:alpha val="41000"/>
              </a:srgbClr>
            </a:outerShdw>
          </a:effectLst>
        </p:spPr>
        <p:txBody>
          <a:bodyPr anchor="t"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 dirty="0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324" y="2336874"/>
            <a:ext cx="3876256" cy="3599315"/>
          </a:xfrm>
        </p:spPr>
        <p:txBody>
          <a:bodyPr anchor="ctr"/>
          <a:lstStyle>
            <a:lvl1pPr marL="0" indent="0">
              <a:buNone/>
              <a:defRPr sz="1600">
                <a:solidFill>
                  <a:schemeClr val="bg1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550981" y="5936188"/>
            <a:ext cx="2743200" cy="365125"/>
          </a:xfrm>
          <a:prstGeom prst="rect">
            <a:avLst/>
          </a:prstGeom>
        </p:spPr>
        <p:txBody>
          <a:bodyPr/>
          <a:lstStyle/>
          <a:p>
            <a:fld id="{8E36636D-D922-432D-A958-524484B5923D}" type="datetimeFigureOut">
              <a:rPr lang="en-US" smtClean="0"/>
              <a:pPr/>
              <a:t>10/30/2018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0322" y="5936189"/>
            <a:ext cx="6870660" cy="365125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28FB93-0A08-4E7D-8E63-9EFA29F1E093}" type="slidenum">
              <a:rPr lang="en-US" smtClean="0"/>
              <a:pPr/>
              <a:t>‹nº›</a:t>
            </a:fld>
            <a:endParaRPr lang="en-US" dirty="0"/>
          </a:p>
        </p:txBody>
      </p:sp>
      <p:pic>
        <p:nvPicPr>
          <p:cNvPr id="12" name="Imagem 11"/>
          <p:cNvPicPr>
            <a:picLocks noChangeAspect="1"/>
          </p:cNvPicPr>
          <p:nvPr userDrawn="1"/>
        </p:nvPicPr>
        <p:blipFill>
          <a:blip r:embed="rId4" cstate="print"/>
          <a:stretch>
            <a:fillRect/>
          </a:stretch>
        </p:blipFill>
        <p:spPr>
          <a:xfrm>
            <a:off x="10671904" y="990857"/>
            <a:ext cx="1430841" cy="5991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21234710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Foto Panorâmica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D-ShadowLong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" y="5928628"/>
            <a:ext cx="10437812" cy="321164"/>
          </a:xfrm>
          <a:prstGeom prst="rect">
            <a:avLst/>
          </a:prstGeom>
        </p:spPr>
      </p:pic>
      <p:pic>
        <p:nvPicPr>
          <p:cNvPr id="9" name="Picture 8" descr="HD-ShadowShort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0585826" y="5929622"/>
            <a:ext cx="1602997" cy="144270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>
          <a:xfrm>
            <a:off x="1" y="4567988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10585828" y="4567988"/>
            <a:ext cx="1602997" cy="1368198"/>
          </a:xfrm>
          <a:prstGeom prst="rect">
            <a:avLst/>
          </a:prstGeom>
          <a:solidFill>
            <a:schemeClr val="bg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22" y="4711616"/>
            <a:ext cx="9613860" cy="453051"/>
          </a:xfrm>
        </p:spPr>
        <p:txBody>
          <a:bodyPr anchor="b">
            <a:normAutofit/>
          </a:bodyPr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80322" y="609598"/>
            <a:ext cx="9613860" cy="3589575"/>
          </a:xfrm>
          <a:noFill/>
          <a:ln>
            <a:noFill/>
          </a:ln>
          <a:effectLst>
            <a:outerShdw blurRad="76200" dist="63500" dir="5040000" algn="tl" rotWithShape="0">
              <a:srgbClr val="000000">
                <a:alpha val="41000"/>
              </a:srgbClr>
            </a:outerShdw>
          </a:effectLst>
        </p:spPr>
        <p:txBody>
          <a:bodyPr anchor="t"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 dirty="0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321" y="5169584"/>
            <a:ext cx="9613861" cy="622971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550981" y="5936188"/>
            <a:ext cx="2743200" cy="365125"/>
          </a:xfrm>
          <a:prstGeom prst="rect">
            <a:avLst/>
          </a:prstGeom>
        </p:spPr>
        <p:txBody>
          <a:bodyPr/>
          <a:lstStyle/>
          <a:p>
            <a:fld id="{48A87A34-81AB-432B-8DAE-1953F412C126}" type="datetimeFigureOut">
              <a:rPr lang="en-US" smtClean="0"/>
              <a:pPr/>
              <a:t>10/30/2018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0322" y="5936189"/>
            <a:ext cx="6870660" cy="365125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729456" y="4711310"/>
            <a:ext cx="1154151" cy="1090789"/>
          </a:xfrm>
        </p:spPr>
        <p:txBody>
          <a:bodyPr/>
          <a:lstStyle/>
          <a:p>
            <a:fld id="{6D22F896-40B5-4ADD-8801-0D06FADFA095}" type="slidenum">
              <a:rPr lang="en-US" smtClean="0"/>
              <a:pPr/>
              <a:t>‹nº›</a:t>
            </a:fld>
            <a:endParaRPr lang="en-US" dirty="0"/>
          </a:p>
        </p:txBody>
      </p:sp>
      <p:pic>
        <p:nvPicPr>
          <p:cNvPr id="12" name="Imagem 11"/>
          <p:cNvPicPr>
            <a:picLocks noChangeAspect="1"/>
          </p:cNvPicPr>
          <p:nvPr userDrawn="1"/>
        </p:nvPicPr>
        <p:blipFill>
          <a:blip r:embed="rId4" cstate="print"/>
          <a:stretch>
            <a:fillRect/>
          </a:stretch>
        </p:blipFill>
        <p:spPr>
          <a:xfrm>
            <a:off x="10671904" y="4952527"/>
            <a:ext cx="1430841" cy="5991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712819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na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HD-ShadowLong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" y="1970240"/>
            <a:ext cx="10437812" cy="321164"/>
          </a:xfrm>
          <a:prstGeom prst="rect">
            <a:avLst/>
          </a:prstGeom>
        </p:spPr>
      </p:pic>
      <p:pic>
        <p:nvPicPr>
          <p:cNvPr id="14" name="Picture 13" descr="HD-ShadowShort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6" name="Rectangle 15"/>
          <p:cNvSpPr/>
          <p:nvPr/>
        </p:nvSpPr>
        <p:spPr>
          <a:xfrm>
            <a:off x="1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7" name="Rectangle 16"/>
          <p:cNvSpPr/>
          <p:nvPr/>
        </p:nvSpPr>
        <p:spPr>
          <a:xfrm>
            <a:off x="10585828" y="609600"/>
            <a:ext cx="1602997" cy="1368198"/>
          </a:xfrm>
          <a:prstGeom prst="rect">
            <a:avLst/>
          </a:prstGeom>
          <a:solidFill>
            <a:schemeClr val="bg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669221" y="753228"/>
            <a:ext cx="9624960" cy="1080938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660946" y="2336873"/>
            <a:ext cx="3070034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dirty="0" smtClean="0"/>
              <a:t>Editar estilos de texto Mestre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680323" y="3022674"/>
            <a:ext cx="3049701" cy="2913513"/>
          </a:xfrm>
        </p:spPr>
        <p:txBody>
          <a:bodyPr anchor="t">
            <a:normAutofit/>
          </a:bodyPr>
          <a:lstStyle>
            <a:lvl1pPr marL="0" indent="0">
              <a:buNone/>
              <a:defRPr sz="1400">
                <a:solidFill>
                  <a:schemeClr val="bg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956026" y="2336873"/>
            <a:ext cx="306324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dirty="0" smtClean="0"/>
              <a:t>Editar estilos de texto Mestre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3945471" y="3022674"/>
            <a:ext cx="3063241" cy="2913513"/>
          </a:xfrm>
        </p:spPr>
        <p:txBody>
          <a:bodyPr anchor="t">
            <a:normAutofit/>
          </a:bodyPr>
          <a:lstStyle>
            <a:lvl1pPr marL="0" indent="0">
              <a:buNone/>
              <a:defRPr sz="1400">
                <a:solidFill>
                  <a:schemeClr val="bg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dirty="0" smtClean="0"/>
              <a:t>Editar estilos de texto Mestre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224157" y="2336873"/>
            <a:ext cx="30700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dirty="0" smtClean="0"/>
              <a:t>Editar estilos de texto Mestre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224157" y="3022674"/>
            <a:ext cx="3070025" cy="2913513"/>
          </a:xfrm>
        </p:spPr>
        <p:txBody>
          <a:bodyPr anchor="t">
            <a:normAutofit/>
          </a:bodyPr>
          <a:lstStyle>
            <a:lvl1pPr marL="0" indent="0">
              <a:buNone/>
              <a:defRPr sz="1400">
                <a:solidFill>
                  <a:schemeClr val="bg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7550981" y="5936188"/>
            <a:ext cx="2743200" cy="365125"/>
          </a:xfrm>
          <a:prstGeom prst="rect">
            <a:avLst/>
          </a:prstGeom>
        </p:spPr>
        <p:txBody>
          <a:bodyPr/>
          <a:lstStyle/>
          <a:p>
            <a:fld id="{48A87A34-81AB-432B-8DAE-1953F412C126}" type="datetimeFigureOut">
              <a:rPr lang="en-US" smtClean="0"/>
              <a:pPr/>
              <a:t>10/30/2018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680322" y="5936189"/>
            <a:ext cx="6870660" cy="365125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‹nº›</a:t>
            </a:fld>
            <a:endParaRPr lang="en-US" dirty="0"/>
          </a:p>
        </p:txBody>
      </p:sp>
      <p:pic>
        <p:nvPicPr>
          <p:cNvPr id="18" name="Imagem 17"/>
          <p:cNvPicPr>
            <a:picLocks noChangeAspect="1"/>
          </p:cNvPicPr>
          <p:nvPr userDrawn="1"/>
        </p:nvPicPr>
        <p:blipFill>
          <a:blip r:embed="rId4" cstate="print"/>
          <a:stretch>
            <a:fillRect/>
          </a:stretch>
        </p:blipFill>
        <p:spPr>
          <a:xfrm>
            <a:off x="10671904" y="990857"/>
            <a:ext cx="1430841" cy="5991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95070721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1_Cartão de Nom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4" y="2126942"/>
            <a:ext cx="10353764" cy="2511835"/>
          </a:xfrm>
        </p:spPr>
        <p:txBody>
          <a:bodyPr anchor="b"/>
          <a:lstStyle>
            <a:lvl1pPr>
              <a:defRPr sz="3200">
                <a:solidFill>
                  <a:schemeClr val="bg1"/>
                </a:solidFill>
              </a:defRPr>
            </a:lvl1pPr>
          </a:lstStyle>
          <a:p>
            <a:r>
              <a:rPr lang="pt-BR" dirty="0" smtClean="0"/>
              <a:t>Clique para editar o título mestre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85" y="4650556"/>
            <a:ext cx="10352199" cy="1140644"/>
          </a:xfrm>
        </p:spPr>
        <p:txBody>
          <a:bodyPr anchor="t"/>
          <a:lstStyle>
            <a:lvl1pPr marL="0" indent="0" algn="ctr">
              <a:buNone/>
              <a:defRPr sz="1600">
                <a:solidFill>
                  <a:schemeClr val="bg1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dirty="0" smtClean="0"/>
              <a:t>Editar estilos de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550981" y="5936188"/>
            <a:ext cx="2743200" cy="365125"/>
          </a:xfrm>
          <a:prstGeom prst="rect">
            <a:avLst/>
          </a:prstGeom>
        </p:spPr>
        <p:txBody>
          <a:bodyPr/>
          <a:lstStyle/>
          <a:p>
            <a:fld id="{CFE1C9FC-9609-4B16-A600-7AF7227BF73A}" type="datetimeFigureOut">
              <a:rPr lang="pt-BR" smtClean="0"/>
              <a:pPr/>
              <a:t>30/10/2018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0322" y="5936189"/>
            <a:ext cx="6870660" cy="365125"/>
          </a:xfrm>
          <a:prstGeom prst="rect">
            <a:avLst/>
          </a:prstGeom>
        </p:spPr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pPr/>
              <a:t>‹nº›</a:t>
            </a:fld>
            <a:endParaRPr lang="en-US" dirty="0"/>
          </a:p>
        </p:txBody>
      </p:sp>
      <p:pic>
        <p:nvPicPr>
          <p:cNvPr id="8" name="Imagem 7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10671904" y="4952527"/>
            <a:ext cx="1430841" cy="5991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62121863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title"/>
          </p:nvPr>
        </p:nvSpPr>
        <p:spPr>
          <a:xfrm>
            <a:off x="609600" y="273600"/>
            <a:ext cx="1097232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/>
          </a:p>
        </p:txBody>
      </p:sp>
      <p:sp>
        <p:nvSpPr>
          <p:cNvPr id="3" name="PlaceHolder 2"/>
          <p:cNvSpPr>
            <a:spLocks noGrp="1"/>
          </p:cNvSpPr>
          <p:nvPr>
            <p:ph type="subTitle"/>
          </p:nvPr>
        </p:nvSpPr>
        <p:spPr>
          <a:xfrm>
            <a:off x="609600" y="1604520"/>
            <a:ext cx="10972320" cy="397728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tx1"/>
            </a:gs>
            <a:gs pos="50000">
              <a:srgbClr val="FFD54F"/>
            </a:gs>
            <a:gs pos="100000">
              <a:srgbClr val="FFC000"/>
            </a:gs>
          </a:gsLst>
          <a:lin ang="252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ashOverlay-FullResolve.png"/>
          <p:cNvPicPr>
            <a:picLocks noChangeAspect="1"/>
          </p:cNvPicPr>
          <p:nvPr/>
        </p:nvPicPr>
        <p:blipFill>
          <a:blip r:embed="rId15" cstate="print">
            <a:alphaModFix amt="1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0323" y="753228"/>
            <a:ext cx="9613861" cy="108093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0323" y="2336873"/>
            <a:ext cx="9613861" cy="359931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729456" y="753227"/>
            <a:ext cx="1154151" cy="109078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3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F28FB93-0A08-4E7D-8E63-9EFA29F1E093}" type="slidenum">
              <a:rPr lang="en-US" smtClean="0"/>
              <a:pPr/>
              <a:t>‹nº›</a:t>
            </a:fld>
            <a:endParaRPr lang="en-US" dirty="0"/>
          </a:p>
        </p:txBody>
      </p:sp>
      <p:sp>
        <p:nvSpPr>
          <p:cNvPr id="8" name="Retângulo 7"/>
          <p:cNvSpPr/>
          <p:nvPr userDrawn="1"/>
        </p:nvSpPr>
        <p:spPr>
          <a:xfrm>
            <a:off x="680323" y="6156091"/>
            <a:ext cx="961386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1400" b="0" i="0" dirty="0" smtClean="0">
                <a:solidFill>
                  <a:schemeClr val="bg1">
                    <a:lumMod val="75000"/>
                    <a:lumOff val="25000"/>
                  </a:schemeClr>
                </a:solidFill>
                <a:effectLst/>
                <a:latin typeface="+mn-lt"/>
              </a:rPr>
              <a:t>Capacitação de Conselheiros(as), Gestores</a:t>
            </a:r>
            <a:r>
              <a:rPr lang="pt-BR" sz="1400" b="0" i="0" baseline="0" dirty="0" smtClean="0">
                <a:solidFill>
                  <a:schemeClr val="bg1">
                    <a:lumMod val="75000"/>
                    <a:lumOff val="25000"/>
                  </a:schemeClr>
                </a:solidFill>
                <a:effectLst/>
                <a:latin typeface="+mn-lt"/>
              </a:rPr>
              <a:t> e</a:t>
            </a:r>
            <a:r>
              <a:rPr lang="pt-BR" sz="1400" b="0" i="0" dirty="0" smtClean="0">
                <a:solidFill>
                  <a:schemeClr val="bg1">
                    <a:lumMod val="75000"/>
                    <a:lumOff val="25000"/>
                  </a:schemeClr>
                </a:solidFill>
                <a:effectLst/>
                <a:latin typeface="+mn-lt"/>
              </a:rPr>
              <a:t> Lideranças em Políticas para a Pessoa Idosa em Santa Catarina </a:t>
            </a:r>
          </a:p>
          <a:p>
            <a:pPr algn="ctr"/>
            <a:r>
              <a:rPr lang="pt-BR" sz="1400" b="0" i="0" dirty="0" smtClean="0">
                <a:solidFill>
                  <a:schemeClr val="bg1">
                    <a:lumMod val="75000"/>
                    <a:lumOff val="25000"/>
                  </a:schemeClr>
                </a:solidFill>
                <a:effectLst/>
                <a:latin typeface="+mn-lt"/>
              </a:rPr>
              <a:t>Convênio </a:t>
            </a:r>
            <a:r>
              <a:rPr lang="pt-BR" sz="1400" b="0" i="0" kern="1200" dirty="0" smtClean="0">
                <a:solidFill>
                  <a:schemeClr val="bg1">
                    <a:lumMod val="75000"/>
                    <a:lumOff val="25000"/>
                  </a:schemeClr>
                </a:solidFill>
                <a:effectLst/>
                <a:latin typeface="+mn-lt"/>
                <a:ea typeface="+mn-ea"/>
                <a:cs typeface="+mn-cs"/>
              </a:rPr>
              <a:t>MDH/FNI 852970/2017</a:t>
            </a:r>
            <a:endParaRPr lang="pt-BR" sz="1400" dirty="0">
              <a:solidFill>
                <a:schemeClr val="bg1">
                  <a:lumMod val="75000"/>
                  <a:lumOff val="25000"/>
                </a:schemeClr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258274668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39" r:id="rId1"/>
    <p:sldLayoutId id="2147483740" r:id="rId2"/>
    <p:sldLayoutId id="2147483741" r:id="rId3"/>
    <p:sldLayoutId id="2147483742" r:id="rId4"/>
    <p:sldLayoutId id="2147483743" r:id="rId5"/>
    <p:sldLayoutId id="2147483744" r:id="rId6"/>
    <p:sldLayoutId id="2147483745" r:id="rId7"/>
    <p:sldLayoutId id="2147483746" r:id="rId8"/>
    <p:sldLayoutId id="2147483747" r:id="rId9"/>
    <p:sldLayoutId id="2147483748" r:id="rId10"/>
    <p:sldLayoutId id="2147483752" r:id="rId11"/>
    <p:sldLayoutId id="2147483756" r:id="rId12"/>
    <p:sldLayoutId id="2147483757" r:id="rId1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goo.gl/forms/oOi3keeDCu13HQBb2" TargetMode="External"/><Relationship Id="rId2" Type="http://schemas.openxmlformats.org/officeDocument/2006/relationships/hyperlink" Target="http://www.sst.sc.gov.br/index.php/conselhos/cei" TargetMode="External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30628" y="2834641"/>
            <a:ext cx="8682446" cy="1106397"/>
          </a:xfrm>
        </p:spPr>
        <p:txBody>
          <a:bodyPr>
            <a:noAutofit/>
          </a:bodyPr>
          <a:lstStyle/>
          <a:p>
            <a:r>
              <a:rPr lang="pt-BR" sz="3600" b="1" dirty="0" smtClean="0">
                <a:latin typeface="Calibri"/>
                <a:ea typeface="DejaVu Sans"/>
              </a:rPr>
              <a:t>FLUXO DE ATENDIMENTO DO CEI EM RELAÇÃO ÀS DENÚNCIAS DO DISQUE 100</a:t>
            </a:r>
            <a:endParaRPr lang="pt-BR" sz="3600" dirty="0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0628" y="4359049"/>
            <a:ext cx="8682446" cy="1231855"/>
          </a:xfrm>
        </p:spPr>
        <p:txBody>
          <a:bodyPr>
            <a:normAutofit/>
          </a:bodyPr>
          <a:lstStyle/>
          <a:p>
            <a:r>
              <a:rPr lang="pt-BR" dirty="0" smtClean="0">
                <a:solidFill>
                  <a:schemeClr val="bg1"/>
                </a:solidFill>
              </a:rPr>
              <a:t>Fernanda Rosa do Nascimento</a:t>
            </a:r>
          </a:p>
          <a:p>
            <a:r>
              <a:rPr lang="pt-BR" dirty="0" smtClean="0">
                <a:solidFill>
                  <a:schemeClr val="bg1"/>
                </a:solidFill>
              </a:rPr>
              <a:t>APOIO </a:t>
            </a:r>
          </a:p>
          <a:p>
            <a:r>
              <a:rPr lang="pt-BR" dirty="0" smtClean="0">
                <a:solidFill>
                  <a:schemeClr val="bg1"/>
                </a:solidFill>
              </a:rPr>
              <a:t>CONSELHO ESTADUAL DO IDOSO</a:t>
            </a:r>
            <a:endParaRPr lang="pt-BR" dirty="0">
              <a:solidFill>
                <a:schemeClr val="bg1"/>
              </a:solidFill>
            </a:endParaRPr>
          </a:p>
        </p:txBody>
      </p:sp>
      <p:sp>
        <p:nvSpPr>
          <p:cNvPr id="4" name="Subtítulo 2"/>
          <p:cNvSpPr txBox="1">
            <a:spLocks/>
          </p:cNvSpPr>
          <p:nvPr/>
        </p:nvSpPr>
        <p:spPr>
          <a:xfrm>
            <a:off x="130629" y="218123"/>
            <a:ext cx="3017518" cy="123185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pt-BR" sz="1600" dirty="0" smtClean="0">
                <a:solidFill>
                  <a:schemeClr val="bg1"/>
                </a:solidFill>
              </a:rPr>
              <a:t>Turma 1: 29</a:t>
            </a:r>
            <a:r>
              <a:rPr lang="pt-BR" sz="1600" dirty="0">
                <a:solidFill>
                  <a:schemeClr val="bg1"/>
                </a:solidFill>
              </a:rPr>
              <a:t>, 30 e </a:t>
            </a:r>
            <a:r>
              <a:rPr lang="pt-BR" sz="1600" dirty="0" smtClean="0">
                <a:solidFill>
                  <a:schemeClr val="bg1"/>
                </a:solidFill>
              </a:rPr>
              <a:t>31/10/2018</a:t>
            </a:r>
            <a:r>
              <a:rPr lang="pt-BR" sz="1600" dirty="0">
                <a:solidFill>
                  <a:schemeClr val="bg1"/>
                </a:solidFill>
              </a:rPr>
              <a:t/>
            </a:r>
            <a:br>
              <a:rPr lang="pt-BR" sz="1600" dirty="0">
                <a:solidFill>
                  <a:schemeClr val="bg1"/>
                </a:solidFill>
              </a:rPr>
            </a:br>
            <a:r>
              <a:rPr lang="pt-BR" sz="1600" dirty="0">
                <a:solidFill>
                  <a:schemeClr val="bg1"/>
                </a:solidFill>
              </a:rPr>
              <a:t>Turma 2 - 07, 08 e </a:t>
            </a:r>
            <a:r>
              <a:rPr lang="pt-BR" sz="1600" dirty="0" smtClean="0">
                <a:solidFill>
                  <a:schemeClr val="bg1"/>
                </a:solidFill>
              </a:rPr>
              <a:t>09/11/2018</a:t>
            </a:r>
            <a:r>
              <a:rPr lang="pt-BR" sz="1600" dirty="0">
                <a:solidFill>
                  <a:schemeClr val="bg1"/>
                </a:solidFill>
              </a:rPr>
              <a:t/>
            </a:r>
            <a:br>
              <a:rPr lang="pt-BR" sz="1600" dirty="0">
                <a:solidFill>
                  <a:schemeClr val="bg1"/>
                </a:solidFill>
              </a:rPr>
            </a:br>
            <a:r>
              <a:rPr lang="pt-BR" sz="1600" dirty="0">
                <a:solidFill>
                  <a:schemeClr val="bg1"/>
                </a:solidFill>
              </a:rPr>
              <a:t>Turma 3 - 03, 04 e </a:t>
            </a:r>
            <a:r>
              <a:rPr lang="pt-BR" sz="1600" dirty="0" smtClean="0">
                <a:solidFill>
                  <a:schemeClr val="bg1"/>
                </a:solidFill>
              </a:rPr>
              <a:t>05/12/2018</a:t>
            </a:r>
            <a:r>
              <a:rPr lang="pt-BR" sz="1600" dirty="0">
                <a:solidFill>
                  <a:schemeClr val="bg1"/>
                </a:solidFill>
              </a:rPr>
              <a:t/>
            </a:r>
            <a:br>
              <a:rPr lang="pt-BR" sz="1600" dirty="0">
                <a:solidFill>
                  <a:schemeClr val="bg1"/>
                </a:solidFill>
              </a:rPr>
            </a:br>
            <a:r>
              <a:rPr lang="pt-BR" sz="1600" dirty="0">
                <a:solidFill>
                  <a:schemeClr val="bg1"/>
                </a:solidFill>
              </a:rPr>
              <a:t>Carga Horária Total: 20 horas</a:t>
            </a:r>
          </a:p>
        </p:txBody>
      </p:sp>
    </p:spTree>
    <p:extLst>
      <p:ext uri="{BB962C8B-B14F-4D97-AF65-F5344CB8AC3E}">
        <p14:creationId xmlns:p14="http://schemas.microsoft.com/office/powerpoint/2010/main" xmlns="" val="25416437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 smtClean="0"/>
              <a:t>SOBRE O DISQUE 100</a:t>
            </a:r>
            <a:endParaRPr lang="pt-BR" dirty="0"/>
          </a:p>
        </p:txBody>
      </p:sp>
      <p:sp>
        <p:nvSpPr>
          <p:cNvPr id="3" name="Subtítulo 2"/>
          <p:cNvSpPr txBox="1">
            <a:spLocks/>
          </p:cNvSpPr>
          <p:nvPr/>
        </p:nvSpPr>
        <p:spPr>
          <a:xfrm>
            <a:off x="248195" y="2121878"/>
            <a:ext cx="10162903" cy="4044460"/>
          </a:xfrm>
          <a:prstGeom prst="rect">
            <a:avLst/>
          </a:prstGeom>
        </p:spPr>
        <p:txBody>
          <a:bodyPr>
            <a:normAutofit fontScale="85000"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buNone/>
            </a:pPr>
            <a:r>
              <a:rPr lang="pt-BR" dirty="0" smtClean="0">
                <a:solidFill>
                  <a:schemeClr val="bg1"/>
                </a:solidFill>
              </a:rPr>
              <a:t>   O Disque Direitos Humanos é um canal de comunicação do Estado com a sociedade, disponível 24 horas, todos os dias. As chamadas são gratuitas e podem ser originadas de qualquer terminal telefônico (fixo ou móvel), em todo o território nacional. Trata-se de serviço de utilidade pública, considerado o “pronto socorro” dos direitos humanos, por meio do qual podem ser relatadas violações que acabaram de ocorrer ou que ainda estejam em curso, essencial para se romper o ciclo de violência.</a:t>
            </a:r>
          </a:p>
          <a:p>
            <a:pPr marL="0" indent="0" algn="just">
              <a:buNone/>
            </a:pPr>
            <a:endParaRPr lang="pt-BR" dirty="0" smtClean="0"/>
          </a:p>
          <a:p>
            <a:pPr marL="0" indent="0" algn="just">
              <a:buNone/>
            </a:pPr>
            <a:r>
              <a:rPr lang="pt-BR" dirty="0" smtClean="0"/>
              <a:t>Disque 100 recebe, analisa e encaminha denúncias de violações de direitos humanos. </a:t>
            </a:r>
            <a:r>
              <a:rPr lang="pt-BR" dirty="0" smtClean="0"/>
              <a:t>A </a:t>
            </a:r>
            <a:r>
              <a:rPr lang="pt-BR" dirty="0" smtClean="0"/>
              <a:t>denúncia será analisada e encaminhada aos órgãos de proteção, defesa e responsabilização em direitos humanos, respeitando as competências de cada órgão.</a:t>
            </a:r>
            <a:r>
              <a:rPr lang="pt-BR" dirty="0" smtClean="0">
                <a:solidFill>
                  <a:schemeClr val="bg1"/>
                </a:solidFill>
              </a:rPr>
              <a:t> </a:t>
            </a:r>
          </a:p>
          <a:p>
            <a:pPr algn="just"/>
            <a:endParaRPr lang="pt-BR" dirty="0" smtClean="0"/>
          </a:p>
          <a:p>
            <a:pPr algn="just">
              <a:buNone/>
            </a:pPr>
            <a:r>
              <a:rPr lang="pt-BR" dirty="0" smtClean="0">
                <a:solidFill>
                  <a:schemeClr val="bg1"/>
                </a:solidFill>
              </a:rPr>
              <a:t>   A divulgação anual dos dados dos Disque Direitos </a:t>
            </a:r>
            <a:r>
              <a:rPr lang="pt-BR" dirty="0" smtClean="0">
                <a:solidFill>
                  <a:schemeClr val="bg1"/>
                </a:solidFill>
              </a:rPr>
              <a:t>Humanos induzir </a:t>
            </a:r>
            <a:r>
              <a:rPr lang="pt-BR" dirty="0" smtClean="0">
                <a:solidFill>
                  <a:schemeClr val="bg1"/>
                </a:solidFill>
              </a:rPr>
              <a:t>a implementação e a avaliação de políticas públicas de promoção de direitos </a:t>
            </a:r>
            <a:r>
              <a:rPr lang="pt-BR" dirty="0" smtClean="0">
                <a:solidFill>
                  <a:schemeClr val="bg1"/>
                </a:solidFill>
              </a:rPr>
              <a:t>humanos e estimula a reflexão sobre a temática.</a:t>
            </a:r>
            <a:endParaRPr lang="pt-BR" dirty="0" smtClean="0">
              <a:solidFill>
                <a:srgbClr val="FF0000"/>
              </a:solidFill>
            </a:endParaRPr>
          </a:p>
          <a:p>
            <a:pPr marL="0" indent="0" algn="just">
              <a:buNone/>
            </a:pPr>
            <a:endParaRPr lang="pt-BR" dirty="0" smtClean="0">
              <a:solidFill>
                <a:schemeClr val="bg1"/>
              </a:solidFill>
            </a:endParaRPr>
          </a:p>
          <a:p>
            <a:pPr marL="0" indent="0" algn="just">
              <a:buNone/>
            </a:pPr>
            <a:endParaRPr lang="pt-BR" dirty="0" smtClean="0">
              <a:solidFill>
                <a:schemeClr val="bg1"/>
              </a:solidFill>
            </a:endParaRPr>
          </a:p>
          <a:p>
            <a:pPr marL="0" indent="0" algn="just">
              <a:buNone/>
            </a:pPr>
            <a:endParaRPr lang="pt-BR" dirty="0" smtClean="0">
              <a:solidFill>
                <a:schemeClr val="bg1"/>
              </a:solidFill>
            </a:endParaRPr>
          </a:p>
          <a:p>
            <a:pPr marL="0" indent="0" algn="just">
              <a:buNone/>
            </a:pPr>
            <a:endParaRPr lang="pt-BR" dirty="0" smtClean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7721650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/>
          <p:nvPr/>
        </p:nvSpPr>
        <p:spPr>
          <a:xfrm>
            <a:off x="211016" y="257908"/>
            <a:ext cx="10398370" cy="55399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endParaRPr lang="pt-BR" dirty="0" smtClean="0">
              <a:solidFill>
                <a:schemeClr val="bg1"/>
              </a:solidFill>
            </a:endParaRPr>
          </a:p>
          <a:p>
            <a:pPr algn="ctr"/>
            <a:r>
              <a:rPr lang="pt-BR" sz="2400" dirty="0" smtClean="0">
                <a:solidFill>
                  <a:schemeClr val="bg1"/>
                </a:solidFill>
              </a:rPr>
              <a:t>MINISTÉRIO DE DIREITOS HUMANOS  </a:t>
            </a:r>
          </a:p>
          <a:p>
            <a:pPr algn="ctr"/>
            <a:r>
              <a:rPr lang="pt-BR" sz="2400" dirty="0" smtClean="0">
                <a:solidFill>
                  <a:schemeClr val="bg1"/>
                </a:solidFill>
              </a:rPr>
              <a:t>SECRETARIA DE DIREITOS HUMANOS DA PRESIDÊNCIA DA REPÚBLICA</a:t>
            </a:r>
          </a:p>
          <a:p>
            <a:pPr algn="ctr"/>
            <a:endParaRPr lang="pt-BR" sz="2400" dirty="0" smtClean="0">
              <a:solidFill>
                <a:schemeClr val="bg1"/>
              </a:solidFill>
            </a:endParaRPr>
          </a:p>
          <a:p>
            <a:pPr algn="ctr"/>
            <a:r>
              <a:rPr lang="pt-BR" sz="2400" dirty="0" smtClean="0">
                <a:solidFill>
                  <a:schemeClr val="bg1"/>
                </a:solidFill>
              </a:rPr>
              <a:t>OUVIDORIA NACIONAL DE DIREITOS HUMANOS</a:t>
            </a:r>
          </a:p>
          <a:p>
            <a:pPr algn="ctr"/>
            <a:endParaRPr lang="pt-BR" sz="2400" dirty="0" smtClean="0">
              <a:solidFill>
                <a:schemeClr val="bg1"/>
              </a:solidFill>
            </a:endParaRPr>
          </a:p>
          <a:p>
            <a:pPr algn="just"/>
            <a:endParaRPr lang="pt-BR" dirty="0" smtClean="0"/>
          </a:p>
          <a:p>
            <a:pPr algn="just"/>
            <a:r>
              <a:rPr lang="pt-BR" dirty="0" smtClean="0">
                <a:solidFill>
                  <a:srgbClr val="FF0000"/>
                </a:solidFill>
              </a:rPr>
              <a:t>ONDH - Coordenar o serviço de atendimento telefônico gratuito conhecido como Disque Direitos Humanos, destinado a receber denúncias, manifestações e reclamações sobre violações de direitos humanos. Também compete coordenar ações que visem à orientação e à adoção de providências para o adequado tratamento dos casos de violações de direitos humanos, principalmente os que afetam grupos sociais vulneráveis; atuar diretamente nos casos de denúncias de violações de direitos humanos e na resolução de tensões e conflitos sociais que envolvam violações de direitos humanos, em articulação com o Ministério Público, com os órgãos dos Poderes Judiciário, Legislativo e Executivo federal, com os demais entes federativos e com as organizações da sociedade civil; bem como solicitar aos órgãos e às instituições governamentais informações, certidões, cópias de documentos ou volumes de autos relacionados com investigações em curso, no caso de indício ou suspeita de violação dos direitos humanos. </a:t>
            </a:r>
            <a:endParaRPr lang="pt-BR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8435998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>
              <a:buNone/>
            </a:pPr>
            <a:r>
              <a:rPr lang="pt-BR" dirty="0" smtClean="0"/>
              <a:t>  Os dados gerados a partir dos registros de denúncias na ONDH, tanto pelo canal de atendimento Disque 100 como pelos demais canais, não refletem índices de violência, mas o </a:t>
            </a:r>
            <a:r>
              <a:rPr lang="pt-BR" u="sng" dirty="0" smtClean="0"/>
              <a:t>quantitativo de denúncias registradas</a:t>
            </a:r>
            <a:r>
              <a:rPr lang="pt-BR" dirty="0" smtClean="0"/>
              <a:t> e o conhecimento da população acerca dos canais de denúncia, </a:t>
            </a:r>
            <a:r>
              <a:rPr lang="pt-BR" u="sng" dirty="0" smtClean="0"/>
              <a:t>fornecendo indicativos</a:t>
            </a:r>
            <a:r>
              <a:rPr lang="pt-BR" dirty="0" smtClean="0"/>
              <a:t> para a organização e a atuação dos órgãos e das entidades de proteção de direitos humanos no país. Cada denúncia registrada pode envolver mais de um tipo de violação de direitos humanos.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xmlns="" val="36018582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aixaDeTexto 4"/>
          <p:cNvSpPr txBox="1"/>
          <p:nvPr/>
        </p:nvSpPr>
        <p:spPr>
          <a:xfrm>
            <a:off x="6028676" y="209005"/>
            <a:ext cx="5140068" cy="69557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000" b="1" dirty="0" smtClean="0"/>
              <a:t>EXTRAÇÃO DE DADOS DAS </a:t>
            </a:r>
            <a:r>
              <a:rPr lang="pt-BR" sz="2000" b="1" dirty="0" smtClean="0"/>
              <a:t>DENÚNCIASN</a:t>
            </a:r>
          </a:p>
          <a:p>
            <a:pPr algn="ctr"/>
            <a:endParaRPr lang="pt-BR" sz="2000" b="1" dirty="0" smtClean="0"/>
          </a:p>
          <a:p>
            <a:pPr algn="ctr"/>
            <a:r>
              <a:rPr lang="pt-BR" sz="2000" b="1" dirty="0" smtClean="0"/>
              <a:t>Nº da denúncia</a:t>
            </a:r>
          </a:p>
          <a:p>
            <a:pPr algn="ctr"/>
            <a:r>
              <a:rPr lang="pt-BR" sz="2000" b="1" dirty="0" smtClean="0"/>
              <a:t>Nº </a:t>
            </a:r>
            <a:r>
              <a:rPr lang="pt-BR" sz="2000" b="1" dirty="0" smtClean="0"/>
              <a:t>do Protocolo</a:t>
            </a:r>
          </a:p>
          <a:p>
            <a:pPr algn="ctr"/>
            <a:r>
              <a:rPr lang="pt-BR" sz="2000" b="1" dirty="0" smtClean="0"/>
              <a:t>Data denúncia</a:t>
            </a:r>
          </a:p>
          <a:p>
            <a:pPr algn="ctr"/>
            <a:r>
              <a:rPr lang="pt-BR" sz="2000" b="1" dirty="0" smtClean="0"/>
              <a:t>Nome</a:t>
            </a:r>
          </a:p>
          <a:p>
            <a:pPr algn="ctr"/>
            <a:r>
              <a:rPr lang="pt-BR" sz="2000" b="1" dirty="0" smtClean="0"/>
              <a:t>Idade</a:t>
            </a:r>
          </a:p>
          <a:p>
            <a:pPr algn="ctr"/>
            <a:r>
              <a:rPr lang="pt-BR" sz="2000" b="1" dirty="0" smtClean="0"/>
              <a:t>Sexo</a:t>
            </a:r>
          </a:p>
          <a:p>
            <a:pPr algn="ctr"/>
            <a:r>
              <a:rPr lang="pt-BR" sz="2000" b="1" dirty="0" smtClean="0"/>
              <a:t>Cor</a:t>
            </a:r>
          </a:p>
          <a:p>
            <a:pPr algn="ctr"/>
            <a:r>
              <a:rPr lang="pt-BR" sz="2000" b="1" dirty="0" smtClean="0"/>
              <a:t>Município</a:t>
            </a:r>
          </a:p>
          <a:p>
            <a:pPr algn="ctr"/>
            <a:r>
              <a:rPr lang="pt-BR" sz="2000" b="1" dirty="0" err="1" smtClean="0"/>
              <a:t>PcD</a:t>
            </a:r>
            <a:r>
              <a:rPr lang="pt-BR" sz="2000" b="1" dirty="0" smtClean="0"/>
              <a:t> / Doença Mental</a:t>
            </a:r>
          </a:p>
          <a:p>
            <a:pPr algn="ctr"/>
            <a:r>
              <a:rPr lang="pt-BR" sz="2000" b="1" dirty="0" smtClean="0"/>
              <a:t>Óbito</a:t>
            </a:r>
          </a:p>
          <a:p>
            <a:pPr algn="ctr"/>
            <a:r>
              <a:rPr lang="pt-BR" sz="2000" b="1" dirty="0" smtClean="0"/>
              <a:t>Tipificação da Violência</a:t>
            </a:r>
          </a:p>
          <a:p>
            <a:pPr algn="ctr"/>
            <a:r>
              <a:rPr lang="pt-BR" sz="2000" b="1" dirty="0" smtClean="0"/>
              <a:t>Reincidência/s</a:t>
            </a:r>
          </a:p>
          <a:p>
            <a:pPr algn="ctr"/>
            <a:r>
              <a:rPr lang="pt-BR" sz="2000" b="1" dirty="0" smtClean="0"/>
              <a:t>Vínculo</a:t>
            </a:r>
          </a:p>
          <a:p>
            <a:pPr algn="ctr"/>
            <a:r>
              <a:rPr lang="pt-BR" sz="2000" b="1" dirty="0" smtClean="0"/>
              <a:t>Órgãos de Proteção acionados pelo Disque 100</a:t>
            </a:r>
          </a:p>
          <a:p>
            <a:pPr algn="ctr"/>
            <a:endParaRPr lang="pt-BR" sz="2000" b="1" dirty="0" smtClean="0"/>
          </a:p>
          <a:p>
            <a:pPr algn="ctr"/>
            <a:endParaRPr lang="pt-BR" sz="2000" b="1" dirty="0" smtClean="0"/>
          </a:p>
          <a:p>
            <a:pPr algn="ctr"/>
            <a:endParaRPr lang="pt-BR" sz="2400" b="1" dirty="0" smtClean="0"/>
          </a:p>
          <a:p>
            <a:pPr algn="ctr"/>
            <a:endParaRPr lang="pt-BR" sz="2400" b="1" dirty="0" smtClean="0"/>
          </a:p>
          <a:p>
            <a:endParaRPr lang="pt-BR" dirty="0"/>
          </a:p>
        </p:txBody>
      </p:sp>
      <p:pic>
        <p:nvPicPr>
          <p:cNvPr id="6" name="Imagem 5" descr="Exemplo de denúncia DISQUE 10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-1"/>
            <a:ext cx="5603631" cy="686500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xmlns="" val="24958223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1" name="Conector reto 40"/>
          <p:cNvCxnSpPr/>
          <p:nvPr/>
        </p:nvCxnSpPr>
        <p:spPr>
          <a:xfrm rot="5400000">
            <a:off x="10513251" y="2535762"/>
            <a:ext cx="500066" cy="2117"/>
          </a:xfrm>
          <a:prstGeom prst="line">
            <a:avLst/>
          </a:prstGeom>
          <a:ln w="28575">
            <a:solidFill>
              <a:schemeClr val="accent6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2" name="Conector reto 71"/>
          <p:cNvCxnSpPr/>
          <p:nvPr/>
        </p:nvCxnSpPr>
        <p:spPr>
          <a:xfrm rot="5400000">
            <a:off x="9407019" y="3427943"/>
            <a:ext cx="428628" cy="2117"/>
          </a:xfrm>
          <a:prstGeom prst="line">
            <a:avLst/>
          </a:prstGeom>
          <a:ln w="28575">
            <a:solidFill>
              <a:schemeClr val="accent6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1" name="Conector reto 70"/>
          <p:cNvCxnSpPr/>
          <p:nvPr/>
        </p:nvCxnSpPr>
        <p:spPr>
          <a:xfrm rot="5400000">
            <a:off x="10478589" y="3427943"/>
            <a:ext cx="571504" cy="2117"/>
          </a:xfrm>
          <a:prstGeom prst="line">
            <a:avLst/>
          </a:prstGeom>
          <a:ln w="28575">
            <a:solidFill>
              <a:schemeClr val="accent6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Conector angulado 22"/>
          <p:cNvCxnSpPr/>
          <p:nvPr/>
        </p:nvCxnSpPr>
        <p:spPr>
          <a:xfrm>
            <a:off x="6953258" y="1357298"/>
            <a:ext cx="1714512" cy="285752"/>
          </a:xfrm>
          <a:prstGeom prst="bentConnector3">
            <a:avLst>
              <a:gd name="adj1" fmla="val 71549"/>
            </a:avLst>
          </a:prstGeom>
          <a:ln w="28575">
            <a:solidFill>
              <a:schemeClr val="accent6">
                <a:lumMod val="75000"/>
              </a:schemeClr>
            </a:solidFill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39" name="Conector reto 38"/>
          <p:cNvCxnSpPr/>
          <p:nvPr/>
        </p:nvCxnSpPr>
        <p:spPr>
          <a:xfrm rot="5400000">
            <a:off x="9347489" y="2463530"/>
            <a:ext cx="357190" cy="2117"/>
          </a:xfrm>
          <a:prstGeom prst="line">
            <a:avLst/>
          </a:prstGeom>
          <a:ln w="28575">
            <a:solidFill>
              <a:schemeClr val="accent6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Conector reto 44"/>
          <p:cNvCxnSpPr/>
          <p:nvPr/>
        </p:nvCxnSpPr>
        <p:spPr>
          <a:xfrm rot="5400000">
            <a:off x="5596994" y="5571083"/>
            <a:ext cx="428628" cy="2117"/>
          </a:xfrm>
          <a:prstGeom prst="line">
            <a:avLst/>
          </a:prstGeom>
          <a:ln w="28575">
            <a:solidFill>
              <a:schemeClr val="accent6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Conector reto 42"/>
          <p:cNvCxnSpPr/>
          <p:nvPr/>
        </p:nvCxnSpPr>
        <p:spPr>
          <a:xfrm rot="5400000">
            <a:off x="4549236" y="3785133"/>
            <a:ext cx="428628" cy="2117"/>
          </a:xfrm>
          <a:prstGeom prst="line">
            <a:avLst/>
          </a:prstGeom>
          <a:ln w="28575">
            <a:solidFill>
              <a:schemeClr val="accent6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Retângulo de cantos arredondados 6"/>
          <p:cNvSpPr/>
          <p:nvPr/>
        </p:nvSpPr>
        <p:spPr>
          <a:xfrm>
            <a:off x="2857478" y="142852"/>
            <a:ext cx="2000265" cy="785818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pt-BR" sz="1600" dirty="0" smtClean="0"/>
              <a:t>DISQUE 100</a:t>
            </a:r>
          </a:p>
          <a:p>
            <a:pPr algn="ctr"/>
            <a:r>
              <a:rPr lang="pt-BR" sz="1600" dirty="0" smtClean="0"/>
              <a:t>MDH</a:t>
            </a:r>
            <a:endParaRPr lang="pt-BR" dirty="0"/>
          </a:p>
        </p:txBody>
      </p:sp>
      <p:sp>
        <p:nvSpPr>
          <p:cNvPr id="8" name="Subtítulo 7"/>
          <p:cNvSpPr>
            <a:spLocks noGrp="1"/>
          </p:cNvSpPr>
          <p:nvPr>
            <p:ph type="subTitle"/>
          </p:nvPr>
        </p:nvSpPr>
        <p:spPr>
          <a:xfrm>
            <a:off x="5429244" y="928670"/>
            <a:ext cx="2286016" cy="938354"/>
          </a:xfrm>
          <a:prstGeom prst="round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pt-BR" dirty="0" smtClean="0"/>
              <a:t>CEI</a:t>
            </a:r>
            <a:endParaRPr lang="pt-BR" dirty="0"/>
          </a:p>
        </p:txBody>
      </p:sp>
      <p:sp>
        <p:nvSpPr>
          <p:cNvPr id="11" name="Retângulo de cantos arredondados 10"/>
          <p:cNvSpPr/>
          <p:nvPr/>
        </p:nvSpPr>
        <p:spPr>
          <a:xfrm>
            <a:off x="9334526" y="3643314"/>
            <a:ext cx="2190764" cy="1143008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pt-BR" sz="800" dirty="0" smtClean="0"/>
              <a:t>SMAS E CMIS encaminham respostas referentes às denúncias, por meio Formulário de Respostas de Denúncias ou Ofício Municipal.</a:t>
            </a:r>
            <a:endParaRPr lang="pt-BR" sz="800" dirty="0"/>
          </a:p>
        </p:txBody>
      </p:sp>
      <p:sp>
        <p:nvSpPr>
          <p:cNvPr id="12" name="Retângulo de cantos arredondados 11"/>
          <p:cNvSpPr/>
          <p:nvPr/>
        </p:nvSpPr>
        <p:spPr>
          <a:xfrm>
            <a:off x="3333731" y="2285992"/>
            <a:ext cx="2667019" cy="1285884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pt-BR" sz="1000" dirty="0" smtClean="0"/>
              <a:t>Tabulação de dados extraídos de cada denúncia em planilha do CEI, organizando sistematicamente as informações de cada denúncia</a:t>
            </a:r>
            <a:endParaRPr lang="pt-BR" sz="1000" dirty="0"/>
          </a:p>
        </p:txBody>
      </p:sp>
      <p:sp>
        <p:nvSpPr>
          <p:cNvPr id="14" name="Retângulo de cantos arredondados 13"/>
          <p:cNvSpPr/>
          <p:nvPr/>
        </p:nvSpPr>
        <p:spPr>
          <a:xfrm>
            <a:off x="8667769" y="1142984"/>
            <a:ext cx="2762268" cy="1143008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lvl="0" algn="ctr"/>
            <a:r>
              <a:rPr lang="pt-BR" sz="1000" dirty="0" smtClean="0"/>
              <a:t>Encaminhamento de Ofício via correio, mensalmente ou de acordo com o recebimento dos ofícios do disque 100, com as denúncias aos Municípios.</a:t>
            </a:r>
            <a:endParaRPr lang="pt-BR" sz="700" dirty="0"/>
          </a:p>
        </p:txBody>
      </p:sp>
      <p:sp>
        <p:nvSpPr>
          <p:cNvPr id="15" name="Retângulo de cantos arredondados 14"/>
          <p:cNvSpPr/>
          <p:nvPr/>
        </p:nvSpPr>
        <p:spPr>
          <a:xfrm>
            <a:off x="10287032" y="2643182"/>
            <a:ext cx="1333509" cy="571504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pt-BR" dirty="0" smtClean="0"/>
              <a:t>CMI</a:t>
            </a:r>
            <a:endParaRPr lang="pt-BR" dirty="0"/>
          </a:p>
        </p:txBody>
      </p:sp>
      <p:sp>
        <p:nvSpPr>
          <p:cNvPr id="16" name="Retângulo de cantos arredondados 15"/>
          <p:cNvSpPr/>
          <p:nvPr/>
        </p:nvSpPr>
        <p:spPr>
          <a:xfrm>
            <a:off x="8763019" y="2643182"/>
            <a:ext cx="1428761" cy="571504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pt-BR" dirty="0" smtClean="0"/>
              <a:t>   SMAS	</a:t>
            </a:r>
            <a:endParaRPr lang="pt-BR" dirty="0"/>
          </a:p>
        </p:txBody>
      </p:sp>
      <p:sp>
        <p:nvSpPr>
          <p:cNvPr id="18" name="Retângulo de cantos arredondados 17"/>
          <p:cNvSpPr/>
          <p:nvPr/>
        </p:nvSpPr>
        <p:spPr>
          <a:xfrm>
            <a:off x="3809985" y="3857628"/>
            <a:ext cx="3143273" cy="1500198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pt-BR" sz="1000" dirty="0" smtClean="0"/>
              <a:t>Elaboração de Panorama de Acompanhamento das Denúncias DISQUE 100, por município, onde contém informações sistematizadas da Planilha de Denúncias Disque 100, é atualizado semestralmente com o objetivo de monitorar o fluxo de denúncias.</a:t>
            </a:r>
            <a:endParaRPr lang="pt-BR" sz="1000" dirty="0"/>
          </a:p>
        </p:txBody>
      </p:sp>
      <p:sp>
        <p:nvSpPr>
          <p:cNvPr id="21" name="Retângulo de cantos arredondados 20"/>
          <p:cNvSpPr/>
          <p:nvPr/>
        </p:nvSpPr>
        <p:spPr>
          <a:xfrm>
            <a:off x="4667242" y="5715016"/>
            <a:ext cx="2381268" cy="857256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pt-BR" sz="2400" dirty="0" smtClean="0"/>
              <a:t> </a:t>
            </a:r>
            <a:r>
              <a:rPr lang="pt-BR" sz="900" dirty="0" smtClean="0"/>
              <a:t>Envio anual do Panorama de Acompanhamento das Denúncias DISQUE 100.</a:t>
            </a:r>
            <a:endParaRPr lang="pt-BR" sz="900" dirty="0"/>
          </a:p>
        </p:txBody>
      </p:sp>
      <p:sp>
        <p:nvSpPr>
          <p:cNvPr id="27" name="Retângulo de cantos arredondados 26"/>
          <p:cNvSpPr/>
          <p:nvPr/>
        </p:nvSpPr>
        <p:spPr>
          <a:xfrm>
            <a:off x="1142968" y="4214818"/>
            <a:ext cx="2190764" cy="2286016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pt-BR" sz="1100" dirty="0" smtClean="0"/>
              <a:t>Encaminha diretamente para órgãos: Promotorias de Justiça; Delegacias de Polícia Civil e Delegacias especializadas; Ouvidoria Geral de Santa Catarina; Ouvidoria do MPSC; CRAS; CREAS.</a:t>
            </a:r>
            <a:endParaRPr lang="pt-BR" sz="1100" dirty="0"/>
          </a:p>
        </p:txBody>
      </p:sp>
      <p:cxnSp>
        <p:nvCxnSpPr>
          <p:cNvPr id="29" name="Conector angulado 28"/>
          <p:cNvCxnSpPr/>
          <p:nvPr/>
        </p:nvCxnSpPr>
        <p:spPr>
          <a:xfrm rot="10800000" flipV="1">
            <a:off x="1142966" y="571481"/>
            <a:ext cx="1714512" cy="4822065"/>
          </a:xfrm>
          <a:prstGeom prst="bentConnector3">
            <a:avLst>
              <a:gd name="adj1" fmla="val 117778"/>
            </a:avLst>
          </a:prstGeom>
          <a:ln w="28575">
            <a:solidFill>
              <a:srgbClr val="00B05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0" name="CaixaDeTexto 59"/>
          <p:cNvSpPr txBox="1"/>
          <p:nvPr/>
        </p:nvSpPr>
        <p:spPr>
          <a:xfrm>
            <a:off x="265196" y="328247"/>
            <a:ext cx="266701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200" dirty="0" smtClean="0">
                <a:solidFill>
                  <a:srgbClr val="FF0000"/>
                </a:solidFill>
              </a:rPr>
              <a:t>Denúncia recebida encaminhada em até 24hrs</a:t>
            </a:r>
            <a:endParaRPr lang="pt-BR" sz="1200" dirty="0">
              <a:solidFill>
                <a:srgbClr val="FF0000"/>
              </a:solidFill>
            </a:endParaRPr>
          </a:p>
        </p:txBody>
      </p:sp>
      <p:sp>
        <p:nvSpPr>
          <p:cNvPr id="76" name="CaixaDeTexto 75"/>
          <p:cNvSpPr txBox="1"/>
          <p:nvPr/>
        </p:nvSpPr>
        <p:spPr>
          <a:xfrm>
            <a:off x="4857742" y="142854"/>
            <a:ext cx="27622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200" dirty="0" smtClean="0">
                <a:solidFill>
                  <a:srgbClr val="FF0000"/>
                </a:solidFill>
              </a:rPr>
              <a:t>Denúncia recebida encaminhada   mensalmente</a:t>
            </a:r>
            <a:endParaRPr lang="pt-BR" sz="1200" dirty="0">
              <a:solidFill>
                <a:srgbClr val="FF0000"/>
              </a:solidFill>
            </a:endParaRPr>
          </a:p>
        </p:txBody>
      </p:sp>
      <p:cxnSp>
        <p:nvCxnSpPr>
          <p:cNvPr id="78" name="Forma 77"/>
          <p:cNvCxnSpPr/>
          <p:nvPr/>
        </p:nvCxnSpPr>
        <p:spPr>
          <a:xfrm>
            <a:off x="4857740" y="357166"/>
            <a:ext cx="1428761" cy="571504"/>
          </a:xfrm>
          <a:prstGeom prst="bentConnector2">
            <a:avLst/>
          </a:prstGeom>
          <a:ln w="28575">
            <a:solidFill>
              <a:srgbClr val="00B05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8" name="Forma 107"/>
          <p:cNvCxnSpPr>
            <a:stCxn id="11" idx="1"/>
          </p:cNvCxnSpPr>
          <p:nvPr/>
        </p:nvCxnSpPr>
        <p:spPr>
          <a:xfrm rot="10800000">
            <a:off x="7524761" y="1857365"/>
            <a:ext cx="1809764" cy="2357454"/>
          </a:xfrm>
          <a:prstGeom prst="bentConnector2">
            <a:avLst/>
          </a:prstGeom>
          <a:ln w="28575">
            <a:solidFill>
              <a:srgbClr val="00B05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1" name="Forma 110"/>
          <p:cNvCxnSpPr>
            <a:stCxn id="8" idx="1"/>
            <a:endCxn id="12" idx="0"/>
          </p:cNvCxnSpPr>
          <p:nvPr/>
        </p:nvCxnSpPr>
        <p:spPr>
          <a:xfrm rot="10800000" flipV="1">
            <a:off x="4667241" y="1397847"/>
            <a:ext cx="762005" cy="888145"/>
          </a:xfrm>
          <a:prstGeom prst="bentConnector2">
            <a:avLst/>
          </a:prstGeom>
          <a:ln w="28575">
            <a:solidFill>
              <a:schemeClr val="accent6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 smtClean="0"/>
              <a:t>FLUXO DAS DENÚNCIAS</a:t>
            </a:r>
            <a:br>
              <a:rPr lang="pt-BR" dirty="0" smtClean="0"/>
            </a:br>
            <a:endParaRPr lang="pt-BR" dirty="0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15"/>
          </p:nvPr>
        </p:nvSpPr>
        <p:spPr>
          <a:xfrm>
            <a:off x="398585" y="1957754"/>
            <a:ext cx="10386646" cy="3978433"/>
          </a:xfrm>
        </p:spPr>
        <p:txBody>
          <a:bodyPr>
            <a:normAutofit lnSpcReduction="10000"/>
          </a:bodyPr>
          <a:lstStyle/>
          <a:p>
            <a:pPr algn="just"/>
            <a:endParaRPr lang="pt-BR" dirty="0" smtClean="0"/>
          </a:p>
          <a:p>
            <a:pPr algn="just"/>
            <a:r>
              <a:rPr lang="pt-BR" dirty="0" smtClean="0"/>
              <a:t>O acompanhamento das denúncias de Violação de Direitos Contra a Pessoa Idosa expedidas ao Conselho Estadual do Idoso CEI/SC pelo Disque 100, é sistematizado da seguinte forma:</a:t>
            </a:r>
          </a:p>
          <a:p>
            <a:pPr algn="just"/>
            <a:r>
              <a:rPr lang="pt-BR" dirty="0" smtClean="0"/>
              <a:t> </a:t>
            </a:r>
          </a:p>
          <a:p>
            <a:pPr lvl="0" algn="just"/>
            <a:r>
              <a:rPr lang="pt-BR" dirty="0" smtClean="0"/>
              <a:t>1) Recebimento das denúncias de Violação de Direitos Contra Pessoas Idosas </a:t>
            </a:r>
            <a:r>
              <a:rPr lang="pt-BR" b="1" dirty="0" smtClean="0"/>
              <a:t>recebidas mensalmente</a:t>
            </a:r>
            <a:r>
              <a:rPr lang="pt-BR" dirty="0" smtClean="0"/>
              <a:t> pelo Coordenador Geral do Disque Direitos Humanos (Disque 100) ao CEI por e-mail (cei@sst.sc.gov.br);</a:t>
            </a:r>
          </a:p>
          <a:p>
            <a:pPr algn="just"/>
            <a:r>
              <a:rPr lang="pt-BR" dirty="0" smtClean="0"/>
              <a:t> </a:t>
            </a:r>
          </a:p>
          <a:p>
            <a:pPr lvl="0" algn="just"/>
            <a:r>
              <a:rPr lang="pt-BR" dirty="0" smtClean="0"/>
              <a:t>2) Acompanhamento e monitoramento das denúncias de Violação de Direitos Contra Pessoas Idosas recebidas pelo Coordenador Geral do Disque Direitos Humanos (Disque 100) ao CEI por e-mail (cei@sst.sc.gov.br);</a:t>
            </a:r>
          </a:p>
          <a:p>
            <a:pPr algn="just"/>
            <a:r>
              <a:rPr lang="pt-BR" dirty="0" smtClean="0"/>
              <a:t> </a:t>
            </a:r>
          </a:p>
          <a:p>
            <a:pPr algn="just"/>
            <a:r>
              <a:rPr lang="pt-BR" dirty="0" smtClean="0"/>
              <a:t>3) Tabulação de dados extraídos de cada denúncia em planilha elaborada pelo CEI, como meio de organização e monitoramento, contendo informações referentes à número da denúncia, número do protocolo, nome/idade/sexo da pessoa idosa, município de ocorrência, reincidência, informações sobre Instituições de Longa Permanência – caso a denúncia seja institucional, </a:t>
            </a:r>
            <a:r>
              <a:rPr lang="pt-BR" dirty="0" err="1" smtClean="0"/>
              <a:t>PcD</a:t>
            </a:r>
            <a:r>
              <a:rPr lang="pt-BR" dirty="0" smtClean="0"/>
              <a:t>, tipificação da violência, óbito, informações gerais sobre a/s violência/s, órgãos de proteção contatados via DISQUE 100 e resposta encaminhada pelos municípios por meio de Formulário;</a:t>
            </a:r>
          </a:p>
          <a:p>
            <a:pPr algn="just"/>
            <a:r>
              <a:rPr lang="pt-BR" dirty="0" smtClean="0"/>
              <a:t> </a:t>
            </a: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xmlns="" val="3038275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211015" y="422032"/>
            <a:ext cx="11056543" cy="5345722"/>
          </a:xfrm>
        </p:spPr>
        <p:txBody>
          <a:bodyPr>
            <a:noAutofit/>
          </a:bodyPr>
          <a:lstStyle/>
          <a:p>
            <a:r>
              <a:rPr lang="pt-BR" sz="1600" dirty="0" smtClean="0"/>
              <a:t>4) Encaminhamento de Ofício via correio, mensalmente ou de acordo com o recebimento dos ofícios do disque 100, com as denúncias aos Municípios solicitando informações sintetizadas sobre os procedimentos realizados. </a:t>
            </a:r>
            <a:br>
              <a:rPr lang="pt-BR" sz="1600" dirty="0" smtClean="0"/>
            </a:br>
            <a:r>
              <a:rPr lang="pt-BR" sz="1600" dirty="0" smtClean="0"/>
              <a:t>- CEI: tem o papel de acompanhar e monitorar as denúncias e fiscalizar instituições de atendimento ao idoso onde não possui Conselho Municipal do Idoso em conjunto o Ministério Público e Vigilância Sanitária. </a:t>
            </a:r>
            <a:br>
              <a:rPr lang="pt-BR" sz="1600" dirty="0" smtClean="0"/>
            </a:br>
            <a:r>
              <a:rPr lang="pt-BR" sz="1600" dirty="0" smtClean="0"/>
              <a:t>- CREAS, CRAS, Delegacias, Saúde e outros órgãos de proteção que recebem a denúncia simultaneamente: realizam encaminhamentos, visitas e acompanhamento.</a:t>
            </a:r>
            <a:br>
              <a:rPr lang="pt-BR" sz="1600" dirty="0" smtClean="0"/>
            </a:br>
            <a:r>
              <a:rPr lang="pt-BR" sz="1600" dirty="0" smtClean="0"/>
              <a:t> </a:t>
            </a:r>
            <a:br>
              <a:rPr lang="pt-BR" sz="1600" dirty="0" smtClean="0"/>
            </a:br>
            <a:r>
              <a:rPr lang="pt-BR" sz="1600" dirty="0" smtClean="0"/>
              <a:t>4) Encaminhamento de Ofício, por correio, com as denúncias aos Conselhos Municipais do Idoso ativos, cujo papel é acompanhar e monitorar as denúncias.</a:t>
            </a:r>
            <a:br>
              <a:rPr lang="pt-BR" sz="1600" dirty="0" smtClean="0"/>
            </a:br>
            <a:r>
              <a:rPr lang="pt-BR" sz="1600" dirty="0" smtClean="0"/>
              <a:t> </a:t>
            </a:r>
            <a:br>
              <a:rPr lang="pt-BR" sz="1600" dirty="0" smtClean="0"/>
            </a:br>
            <a:r>
              <a:rPr lang="pt-BR" sz="1600" dirty="0" smtClean="0"/>
              <a:t>5) Acompanhamento das respostas encaminhadas pelos municípios referentes às denúncias, por meio Formulário de Respostas de Denúncias, na página </a:t>
            </a:r>
            <a:r>
              <a:rPr lang="pt-BR" sz="1600" u="sng" dirty="0" smtClean="0">
                <a:hlinkClick r:id="rId2"/>
              </a:rPr>
              <a:t>http://www.sst.sc.gov.br/index.</a:t>
            </a:r>
            <a:r>
              <a:rPr lang="pt-BR" sz="1600" u="sng" dirty="0" err="1" smtClean="0">
                <a:hlinkClick r:id="rId2"/>
              </a:rPr>
              <a:t>php</a:t>
            </a:r>
            <a:r>
              <a:rPr lang="pt-BR" sz="1600" u="sng" dirty="0" smtClean="0">
                <a:hlinkClick r:id="rId2"/>
              </a:rPr>
              <a:t>/conselhos/</a:t>
            </a:r>
            <a:r>
              <a:rPr lang="pt-BR" sz="1600" u="sng" dirty="0" err="1" smtClean="0">
                <a:hlinkClick r:id="rId2"/>
              </a:rPr>
              <a:t>cei</a:t>
            </a:r>
            <a:r>
              <a:rPr lang="pt-BR" sz="1600" dirty="0" smtClean="0"/>
              <a:t> - no link Formulário de Resposta: Denúncias Disque 100 (</a:t>
            </a:r>
            <a:r>
              <a:rPr lang="pt-BR" sz="1600" u="sng" dirty="0" smtClean="0">
                <a:hlinkClick r:id="rId3"/>
              </a:rPr>
              <a:t>https://goo.gl/forms/oOi3keeDCu13HQBb2</a:t>
            </a:r>
            <a:r>
              <a:rPr lang="pt-BR" sz="1600" dirty="0" smtClean="0"/>
              <a:t>).</a:t>
            </a:r>
            <a:br>
              <a:rPr lang="pt-BR" sz="1600" dirty="0" smtClean="0"/>
            </a:br>
            <a:r>
              <a:rPr lang="pt-BR" sz="1600" dirty="0" smtClean="0"/>
              <a:t/>
            </a:r>
            <a:br>
              <a:rPr lang="pt-BR" sz="1600" dirty="0" smtClean="0"/>
            </a:br>
            <a:r>
              <a:rPr lang="pt-BR" sz="1600" dirty="0" smtClean="0"/>
              <a:t>6) Elaboração de Panorama de Acompanhamento das Denúncias DISQUE 100, por município, onde contém informações sistematizadas da Planilha de Denúncias Disque 100, é atualizado semestralmente com o objetivo de monitorar o fluxo de denúncias.</a:t>
            </a:r>
            <a:br>
              <a:rPr lang="pt-BR" sz="1600" dirty="0" smtClean="0"/>
            </a:br>
            <a:r>
              <a:rPr lang="pt-BR" sz="1600" dirty="0" smtClean="0"/>
              <a:t/>
            </a:r>
            <a:br>
              <a:rPr lang="pt-BR" sz="1600" dirty="0" smtClean="0"/>
            </a:br>
            <a:r>
              <a:rPr lang="pt-BR" sz="1600" dirty="0" smtClean="0"/>
              <a:t> 7) Envio anual do Panorama de Acompanhamento das Denúncias DISQUE 100 ao Coordenador Geral do Disque Direitos Humanos (Disque 100).</a:t>
            </a:r>
            <a:br>
              <a:rPr lang="pt-BR" sz="1600" dirty="0" smtClean="0"/>
            </a:br>
            <a:endParaRPr lang="pt-BR" sz="160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515208" y="293077"/>
            <a:ext cx="10353764" cy="5767754"/>
          </a:xfrm>
        </p:spPr>
        <p:txBody>
          <a:bodyPr>
            <a:normAutofit fontScale="90000"/>
          </a:bodyPr>
          <a:lstStyle/>
          <a:p>
            <a:pPr algn="ctr"/>
            <a:r>
              <a:rPr lang="pt-BR" dirty="0" smtClean="0"/>
              <a:t/>
            </a:r>
            <a:br>
              <a:rPr lang="pt-BR" dirty="0" smtClean="0"/>
            </a:br>
            <a:r>
              <a:rPr lang="pt-BR" dirty="0" smtClean="0"/>
              <a:t/>
            </a:r>
            <a:br>
              <a:rPr lang="pt-BR" dirty="0" smtClean="0"/>
            </a:br>
            <a:r>
              <a:rPr lang="pt-BR" dirty="0" smtClean="0"/>
              <a:t/>
            </a:r>
            <a:br>
              <a:rPr lang="pt-BR" dirty="0" smtClean="0"/>
            </a:br>
            <a:r>
              <a:rPr lang="pt-BR" dirty="0" smtClean="0"/>
              <a:t/>
            </a:r>
            <a:br>
              <a:rPr lang="pt-BR" dirty="0" smtClean="0"/>
            </a:br>
            <a:r>
              <a:rPr lang="pt-BR" sz="4000" dirty="0" smtClean="0"/>
              <a:t>OBRIGADA!</a:t>
            </a:r>
            <a:r>
              <a:rPr lang="pt-BR" dirty="0" smtClean="0"/>
              <a:t/>
            </a:r>
            <a:br>
              <a:rPr lang="pt-BR" dirty="0" smtClean="0"/>
            </a:br>
            <a:r>
              <a:rPr lang="pt-BR" dirty="0" smtClean="0"/>
              <a:t/>
            </a:r>
            <a:br>
              <a:rPr lang="pt-BR" dirty="0" smtClean="0"/>
            </a:br>
            <a:r>
              <a:rPr lang="pt-BR" dirty="0" smtClean="0"/>
              <a:t>Bom aprendizado à todas e todos!</a:t>
            </a:r>
            <a:br>
              <a:rPr lang="pt-BR" dirty="0" smtClean="0"/>
            </a:br>
            <a:r>
              <a:rPr lang="pt-BR" dirty="0" smtClean="0"/>
              <a:t/>
            </a:r>
            <a:br>
              <a:rPr lang="pt-BR" dirty="0" smtClean="0"/>
            </a:br>
            <a:r>
              <a:rPr lang="pt-BR" dirty="0" smtClean="0"/>
              <a:t/>
            </a:r>
            <a:br>
              <a:rPr lang="pt-BR" dirty="0" smtClean="0"/>
            </a:br>
            <a:r>
              <a:rPr lang="pt-BR" dirty="0" smtClean="0"/>
              <a:t/>
            </a:r>
            <a:br>
              <a:rPr lang="pt-BR" dirty="0" smtClean="0"/>
            </a:br>
            <a:r>
              <a:rPr lang="pt-BR" dirty="0" smtClean="0"/>
              <a:t/>
            </a:r>
            <a:br>
              <a:rPr lang="pt-BR" dirty="0" smtClean="0"/>
            </a:br>
            <a:r>
              <a:rPr lang="pt-BR" sz="2200" dirty="0" smtClean="0"/>
              <a:t/>
            </a:r>
            <a:br>
              <a:rPr lang="pt-BR" sz="2200" dirty="0" smtClean="0"/>
            </a:br>
            <a:r>
              <a:rPr lang="pt-BR" sz="2200" dirty="0" smtClean="0"/>
              <a:t>Fernanda Rosa do Nascimento</a:t>
            </a:r>
            <a:br>
              <a:rPr lang="pt-BR" sz="2200" dirty="0" smtClean="0"/>
            </a:br>
            <a:r>
              <a:rPr lang="pt-BR" sz="2200" dirty="0" smtClean="0"/>
              <a:t>APOIO – CEI/SC</a:t>
            </a:r>
            <a:r>
              <a:rPr lang="pt-BR" dirty="0" smtClean="0"/>
              <a:t/>
            </a:r>
            <a:br>
              <a:rPr lang="pt-BR" dirty="0" smtClean="0"/>
            </a:br>
            <a:r>
              <a:rPr lang="pt-BR" dirty="0" smtClean="0"/>
              <a:t/>
            </a:r>
            <a:br>
              <a:rPr lang="pt-BR" dirty="0" smtClean="0"/>
            </a:br>
            <a:r>
              <a:rPr lang="pt-BR" dirty="0" smtClean="0"/>
              <a:t/>
            </a:r>
            <a:br>
              <a:rPr lang="pt-BR" dirty="0" smtClean="0"/>
            </a:br>
            <a:endParaRPr lang="pt-BR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Berlim">
  <a:themeElements>
    <a:clrScheme name="Azul">
      <a:dk1>
        <a:sysClr val="windowText" lastClr="000000"/>
      </a:dk1>
      <a:lt1>
        <a:sysClr val="window" lastClr="FFFFFF"/>
      </a:lt1>
      <a:dk2>
        <a:srgbClr val="17406D"/>
      </a:dk2>
      <a:lt2>
        <a:srgbClr val="DBEF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Berlim">
      <a:majorFont>
        <a:latin typeface="Trebuchet MS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Berlim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100000"/>
                <a:lumMod val="110000"/>
              </a:schemeClr>
            </a:gs>
            <a:gs pos="100000">
              <a:schemeClr val="phClr">
                <a:tint val="70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6000"/>
                <a:shade val="100000"/>
                <a:hueMod val="270000"/>
                <a:satMod val="200000"/>
                <a:lumMod val="128000"/>
              </a:schemeClr>
            </a:gs>
            <a:gs pos="50000">
              <a:schemeClr val="phClr">
                <a:shade val="100000"/>
                <a:hueMod val="100000"/>
                <a:satMod val="110000"/>
                <a:lumMod val="130000"/>
              </a:schemeClr>
            </a:gs>
            <a:gs pos="100000">
              <a:schemeClr val="phClr">
                <a:shade val="78000"/>
                <a:hueMod val="44000"/>
                <a:satMod val="200000"/>
                <a:lumMod val="69000"/>
              </a:schemeClr>
            </a:gs>
          </a:gsLst>
          <a:lin ang="252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Berlin" id="{7B5DBA9E-B069-418E-9360-A61BDD0615A4}" vid="{C0CBE056-4EF4-4D92-969E-947779DA7AA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Berlim</Template>
  <TotalTime>237</TotalTime>
  <Words>717</Words>
  <Application>Microsoft Office PowerPoint</Application>
  <PresentationFormat>Personalizar</PresentationFormat>
  <Paragraphs>66</Paragraphs>
  <Slides>9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9</vt:i4>
      </vt:variant>
    </vt:vector>
  </HeadingPairs>
  <TitlesOfParts>
    <vt:vector size="10" baseType="lpstr">
      <vt:lpstr>Berlim</vt:lpstr>
      <vt:lpstr>FLUXO DE ATENDIMENTO DO CEI EM RELAÇÃO ÀS DENÚNCIAS DO DISQUE 100</vt:lpstr>
      <vt:lpstr>SOBRE O DISQUE 100</vt:lpstr>
      <vt:lpstr>Slide 3</vt:lpstr>
      <vt:lpstr>Slide 4</vt:lpstr>
      <vt:lpstr>Slide 5</vt:lpstr>
      <vt:lpstr>Slide 6</vt:lpstr>
      <vt:lpstr>FLUXO DAS DENÚNCIAS </vt:lpstr>
      <vt:lpstr>4) Encaminhamento de Ofício via correio, mensalmente ou de acordo com o recebimento dos ofícios do disque 100, com as denúncias aos Municípios solicitando informações sintetizadas sobre os procedimentos realizados.  - CEI: tem o papel de acompanhar e monitorar as denúncias e fiscalizar instituições de atendimento ao idoso onde não possui Conselho Municipal do Idoso em conjunto o Ministério Público e Vigilância Sanitária.  - CREAS, CRAS, Delegacias, Saúde e outros órgãos de proteção que recebem a denúncia simultaneamente: realizam encaminhamentos, visitas e acompanhamento.   4) Encaminhamento de Ofício, por correio, com as denúncias aos Conselhos Municipais do Idoso ativos, cujo papel é acompanhar e monitorar as denúncias.   5) Acompanhamento das respostas encaminhadas pelos municípios referentes às denúncias, por meio Formulário de Respostas de Denúncias, na página http://www.sst.sc.gov.br/index.php/conselhos/cei - no link Formulário de Resposta: Denúncias Disque 100 (https://goo.gl/forms/oOi3keeDCu13HQBb2).  6) Elaboração de Panorama de Acompanhamento das Denúncias DISQUE 100, por município, onde contém informações sistematizadas da Planilha de Denúncias Disque 100, é atualizado semestralmente com o objetivo de monitorar o fluxo de denúncias.   7) Envio anual do Panorama de Acompanhamento das Denúncias DISQUE 100 ao Coordenador Geral do Disque Direitos Humanos (Disque 100). </vt:lpstr>
      <vt:lpstr>    OBRIGADA!  Bom aprendizado à todas e todos!      Fernanda Rosa do Nascimento APOIO – CEI/SC  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angioletti</dc:creator>
  <cp:lastModifiedBy>win</cp:lastModifiedBy>
  <cp:revision>34</cp:revision>
  <dcterms:created xsi:type="dcterms:W3CDTF">2018-10-07T17:50:41Z</dcterms:created>
  <dcterms:modified xsi:type="dcterms:W3CDTF">2018-10-30T16:52:06Z</dcterms:modified>
</cp:coreProperties>
</file>