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63" r:id="rId3"/>
    <p:sldId id="307" r:id="rId4"/>
    <p:sldId id="306" r:id="rId5"/>
    <p:sldId id="305" r:id="rId6"/>
    <p:sldId id="257" r:id="rId7"/>
    <p:sldId id="258" r:id="rId8"/>
    <p:sldId id="259" r:id="rId9"/>
    <p:sldId id="308" r:id="rId10"/>
    <p:sldId id="264" r:id="rId11"/>
    <p:sldId id="265" r:id="rId12"/>
    <p:sldId id="273" r:id="rId13"/>
    <p:sldId id="274" r:id="rId14"/>
    <p:sldId id="276" r:id="rId15"/>
    <p:sldId id="266" r:id="rId16"/>
    <p:sldId id="300" r:id="rId17"/>
    <p:sldId id="275" r:id="rId18"/>
    <p:sldId id="267" r:id="rId19"/>
    <p:sldId id="277" r:id="rId20"/>
    <p:sldId id="278" r:id="rId21"/>
    <p:sldId id="269" r:id="rId22"/>
    <p:sldId id="280" r:id="rId23"/>
    <p:sldId id="279" r:id="rId24"/>
    <p:sldId id="270" r:id="rId25"/>
    <p:sldId id="272" r:id="rId26"/>
    <p:sldId id="283" r:id="rId27"/>
    <p:sldId id="284" r:id="rId28"/>
    <p:sldId id="281" r:id="rId29"/>
    <p:sldId id="285" r:id="rId30"/>
    <p:sldId id="286" r:id="rId31"/>
    <p:sldId id="287" r:id="rId32"/>
    <p:sldId id="288" r:id="rId33"/>
    <p:sldId id="282" r:id="rId34"/>
    <p:sldId id="289" r:id="rId35"/>
    <p:sldId id="290" r:id="rId36"/>
    <p:sldId id="291" r:id="rId37"/>
    <p:sldId id="295" r:id="rId38"/>
    <p:sldId id="292" r:id="rId39"/>
    <p:sldId id="293" r:id="rId40"/>
    <p:sldId id="294" r:id="rId41"/>
    <p:sldId id="301" r:id="rId42"/>
    <p:sldId id="302" r:id="rId43"/>
    <p:sldId id="296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504778" y="2917033"/>
            <a:ext cx="2276959" cy="95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estilos de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2" y="3107524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85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estilos de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estilos de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t>03/12/2018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8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413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85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4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8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707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8" name="Retângulo 7"/>
          <p:cNvSpPr/>
          <p:nvPr userDrawn="1"/>
        </p:nvSpPr>
        <p:spPr>
          <a:xfrm>
            <a:off x="680321" y="6156091"/>
            <a:ext cx="961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0" i="0" dirty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Capacitação de Conselheiros(as), Gestores</a:t>
            </a:r>
            <a:r>
              <a:rPr lang="pt-BR" sz="1400" b="0" i="0" baseline="0" dirty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e</a:t>
            </a:r>
            <a:r>
              <a:rPr lang="pt-BR" sz="1400" b="0" i="0" dirty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Lideranças em Políticas para a Pessoa Idosa em Santa Catarina </a:t>
            </a:r>
          </a:p>
          <a:p>
            <a:pPr algn="ctr"/>
            <a:r>
              <a:rPr lang="pt-BR" sz="1400" b="0" i="0" dirty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Convênio </a:t>
            </a:r>
            <a:r>
              <a:rPr lang="pt-BR" sz="1400" b="0" i="0" kern="1200" dirty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rPr>
              <a:t>MDH/FNI 852970/2017</a:t>
            </a:r>
            <a:endParaRPr lang="pt-BR" sz="1400" dirty="0">
              <a:solidFill>
                <a:schemeClr val="bg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82746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5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628" y="2930337"/>
            <a:ext cx="8682446" cy="1106397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Legislação Protetiva </a:t>
            </a:r>
            <a:br>
              <a:rPr lang="pt-BR" dirty="0"/>
            </a:br>
            <a:r>
              <a:rPr lang="pt-BR" dirty="0"/>
              <a:t>e Direitos do Idoso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9164" y="4462743"/>
            <a:ext cx="8682446" cy="1231855"/>
          </a:xfrm>
        </p:spPr>
        <p:txBody>
          <a:bodyPr>
            <a:norm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Maria Joana </a:t>
            </a:r>
            <a:r>
              <a:rPr lang="pt-BR" dirty="0" err="1">
                <a:solidFill>
                  <a:schemeClr val="bg1"/>
                </a:solidFill>
              </a:rPr>
              <a:t>Barni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 err="1">
                <a:solidFill>
                  <a:schemeClr val="bg1"/>
                </a:solidFill>
              </a:rPr>
              <a:t>Zucco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BR" dirty="0">
                <a:solidFill>
                  <a:schemeClr val="bg1"/>
                </a:solidFill>
              </a:rPr>
              <a:t>Advogada, Conselheira Nacional do Idoso, representando a Associação Nacional de Gerontologia - Brasil</a:t>
            </a: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30628" y="218122"/>
            <a:ext cx="3017519" cy="123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600" dirty="0">
                <a:solidFill>
                  <a:schemeClr val="bg1"/>
                </a:solidFill>
              </a:rPr>
              <a:t>Turma 1: 29, 30 e 31/10/2018</a:t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2 - 07, 08 e 09/11/2018</a:t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3 - 03, 04 e 05/12/2018</a:t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Carga Horária Total: 20 horas</a:t>
            </a:r>
          </a:p>
        </p:txBody>
      </p:sp>
    </p:spTree>
    <p:extLst>
      <p:ext uri="{BB962C8B-B14F-4D97-AF65-F5344CB8AC3E}">
        <p14:creationId xmlns:p14="http://schemas.microsoft.com/office/powerpoint/2010/main" val="2541643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6B20E5-39C2-45AE-AE0D-DCCA6D8E4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565766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LONGEVIDADE E AUMENTO DA </a:t>
            </a:r>
            <a:br>
              <a:rPr lang="pt-BR" dirty="0"/>
            </a:br>
            <a:r>
              <a:rPr lang="pt-BR" dirty="0"/>
              <a:t>POPULAÇÃO IDOSA</a:t>
            </a:r>
            <a:br>
              <a:rPr lang="pt-BR" dirty="0"/>
            </a:br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C53E0EC-3246-4F12-BF38-8FE3EC832B8A}"/>
              </a:ext>
            </a:extLst>
          </p:cNvPr>
          <p:cNvSpPr txBox="1"/>
          <p:nvPr/>
        </p:nvSpPr>
        <p:spPr>
          <a:xfrm>
            <a:off x="797442" y="3242930"/>
            <a:ext cx="98457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pt-BR" sz="3200" dirty="0">
                <a:solidFill>
                  <a:schemeClr val="bg1"/>
                </a:solidFill>
              </a:rPr>
              <a:t>A Revolução da  Longevidade é um </a:t>
            </a:r>
          </a:p>
          <a:p>
            <a:pPr lvl="1" algn="ctr"/>
            <a:r>
              <a:rPr lang="pt-BR" sz="3200" dirty="0">
                <a:solidFill>
                  <a:schemeClr val="bg1"/>
                </a:solidFill>
              </a:rPr>
              <a:t>fenômeno global</a:t>
            </a:r>
          </a:p>
          <a:p>
            <a:pPr lvl="1" algn="ctr"/>
            <a:endParaRPr lang="pt-BR" sz="3200" dirty="0">
              <a:solidFill>
                <a:schemeClr val="bg1"/>
              </a:solidFill>
            </a:endParaRPr>
          </a:p>
          <a:p>
            <a:pPr lvl="1" algn="ctr"/>
            <a:r>
              <a:rPr lang="pt-BR" sz="3200" dirty="0">
                <a:solidFill>
                  <a:schemeClr val="bg1"/>
                </a:solidFill>
              </a:rPr>
              <a:t>Longevidade – mais anos de vida</a:t>
            </a:r>
          </a:p>
          <a:p>
            <a:pPr lvl="1" algn="ctr"/>
            <a:r>
              <a:rPr lang="pt-BR" sz="3200" dirty="0">
                <a:solidFill>
                  <a:schemeClr val="bg1"/>
                </a:solidFill>
              </a:rPr>
              <a:t>Aumento da população idosa – maior % de idosos no conjunto da população</a:t>
            </a:r>
          </a:p>
        </p:txBody>
      </p:sp>
    </p:spTree>
    <p:extLst>
      <p:ext uri="{BB962C8B-B14F-4D97-AF65-F5344CB8AC3E}">
        <p14:creationId xmlns:p14="http://schemas.microsoft.com/office/powerpoint/2010/main" val="82450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A88B406-004B-49C9-8504-6BF33F981A20}"/>
              </a:ext>
            </a:extLst>
          </p:cNvPr>
          <p:cNvSpPr/>
          <p:nvPr/>
        </p:nvSpPr>
        <p:spPr>
          <a:xfrm>
            <a:off x="1212915" y="541741"/>
            <a:ext cx="85972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>
                <a:solidFill>
                  <a:schemeClr val="bg1"/>
                </a:solidFill>
              </a:rPr>
              <a:t>Envelhecimento da população – longevidade –é um fenômeno global.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7DC9455-A284-4FE9-ACEF-BFD0E2583C11}"/>
              </a:ext>
            </a:extLst>
          </p:cNvPr>
          <p:cNvSpPr txBox="1"/>
          <p:nvPr/>
        </p:nvSpPr>
        <p:spPr>
          <a:xfrm>
            <a:off x="1055802" y="1904214"/>
            <a:ext cx="100112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3200" dirty="0">
                <a:solidFill>
                  <a:schemeClr val="bg1"/>
                </a:solidFill>
              </a:rPr>
              <a:t>É um triunfo do desenvolvimento – uma das maiores conquistas da humanidade.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9D25E21-70C8-4FF4-B18F-6906734792FF}"/>
              </a:ext>
            </a:extLst>
          </p:cNvPr>
          <p:cNvSpPr txBox="1"/>
          <p:nvPr/>
        </p:nvSpPr>
        <p:spPr>
          <a:xfrm>
            <a:off x="942680" y="3139125"/>
            <a:ext cx="104731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3200" dirty="0">
                <a:solidFill>
                  <a:schemeClr val="bg1"/>
                </a:solidFill>
              </a:rPr>
              <a:t>Melhoria na nutrição</a:t>
            </a:r>
          </a:p>
          <a:p>
            <a:pPr lvl="0"/>
            <a:r>
              <a:rPr lang="pt-BR" sz="3200" dirty="0">
                <a:solidFill>
                  <a:schemeClr val="bg1"/>
                </a:solidFill>
              </a:rPr>
              <a:t>Melhoria das condições sanitárias</a:t>
            </a:r>
          </a:p>
          <a:p>
            <a:pPr lvl="0"/>
            <a:r>
              <a:rPr lang="pt-BR" sz="3200" dirty="0">
                <a:solidFill>
                  <a:schemeClr val="bg1"/>
                </a:solidFill>
              </a:rPr>
              <a:t>Avanços da medicina</a:t>
            </a:r>
          </a:p>
          <a:p>
            <a:pPr lvl="0"/>
            <a:r>
              <a:rPr lang="pt-BR" sz="3200" dirty="0">
                <a:solidFill>
                  <a:schemeClr val="bg1"/>
                </a:solidFill>
              </a:rPr>
              <a:t>Maior alcance dos cuidados com a saúde</a:t>
            </a:r>
          </a:p>
          <a:p>
            <a:pPr lvl="0"/>
            <a:r>
              <a:rPr lang="pt-BR" sz="3200" dirty="0">
                <a:solidFill>
                  <a:schemeClr val="bg1"/>
                </a:solidFill>
              </a:rPr>
              <a:t>Mais educação – mais esclarecimentos</a:t>
            </a:r>
          </a:p>
        </p:txBody>
      </p:sp>
    </p:spTree>
    <p:extLst>
      <p:ext uri="{BB962C8B-B14F-4D97-AF65-F5344CB8AC3E}">
        <p14:creationId xmlns:p14="http://schemas.microsoft.com/office/powerpoint/2010/main" val="349869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16E275-9C38-46C7-A54A-A4D3945F6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CONQUISTAS E DESAFIOS DA</a:t>
            </a:r>
            <a:br>
              <a:rPr lang="pt-BR" dirty="0"/>
            </a:br>
            <a:r>
              <a:rPr lang="pt-BR" dirty="0"/>
              <a:t>LONGEVIDADE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17D06D5-5707-48AF-B482-FF47F2ED2428}"/>
              </a:ext>
            </a:extLst>
          </p:cNvPr>
          <p:cNvSpPr txBox="1"/>
          <p:nvPr/>
        </p:nvSpPr>
        <p:spPr>
          <a:xfrm>
            <a:off x="395926" y="2375555"/>
            <a:ext cx="113310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</a:rPr>
              <a:t>A longevidade é um ganho, mas é também um DESAFIO!</a:t>
            </a:r>
          </a:p>
          <a:p>
            <a:pPr algn="ctr"/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O que precisa mudar no comportamento </a:t>
            </a:r>
            <a:r>
              <a:rPr lang="pt-BR" sz="3200" u="sng" dirty="0">
                <a:solidFill>
                  <a:schemeClr val="bg1"/>
                </a:solidFill>
              </a:rPr>
              <a:t>dos indivíduos</a:t>
            </a:r>
            <a:r>
              <a:rPr lang="pt-BR" sz="3200" dirty="0">
                <a:solidFill>
                  <a:schemeClr val="bg1"/>
                </a:solidFill>
              </a:rPr>
              <a:t>, </a:t>
            </a:r>
            <a:r>
              <a:rPr lang="pt-BR" sz="3200" u="sng" dirty="0">
                <a:solidFill>
                  <a:schemeClr val="bg1"/>
                </a:solidFill>
              </a:rPr>
              <a:t>das famílias</a:t>
            </a:r>
            <a:r>
              <a:rPr lang="pt-BR" sz="3200" dirty="0">
                <a:solidFill>
                  <a:schemeClr val="bg1"/>
                </a:solidFill>
              </a:rPr>
              <a:t>, </a:t>
            </a:r>
            <a:r>
              <a:rPr lang="pt-BR" sz="3200" u="sng" dirty="0">
                <a:solidFill>
                  <a:schemeClr val="bg1"/>
                </a:solidFill>
              </a:rPr>
              <a:t>dos governos </a:t>
            </a:r>
            <a:r>
              <a:rPr lang="pt-BR" sz="3200" dirty="0">
                <a:solidFill>
                  <a:schemeClr val="bg1"/>
                </a:solidFill>
              </a:rPr>
              <a:t>e </a:t>
            </a:r>
            <a:r>
              <a:rPr lang="pt-BR" sz="3200" u="sng" dirty="0">
                <a:solidFill>
                  <a:schemeClr val="bg1"/>
                </a:solidFill>
              </a:rPr>
              <a:t>da sociedade em geral</a:t>
            </a:r>
            <a:r>
              <a:rPr lang="pt-BR" sz="3200" dirty="0">
                <a:solidFill>
                  <a:schemeClr val="bg1"/>
                </a:solidFill>
              </a:rPr>
              <a:t> para podermos viver bem num mundo onde a população idosa  atinge altas proporções?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 (+ 30% da população, em 2060)</a:t>
            </a:r>
          </a:p>
        </p:txBody>
      </p:sp>
    </p:spTree>
    <p:extLst>
      <p:ext uri="{BB962C8B-B14F-4D97-AF65-F5344CB8AC3E}">
        <p14:creationId xmlns:p14="http://schemas.microsoft.com/office/powerpoint/2010/main" val="777130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F6C06959-2409-4232-AC56-5534F9A3CA32}"/>
              </a:ext>
            </a:extLst>
          </p:cNvPr>
          <p:cNvSpPr txBox="1"/>
          <p:nvPr/>
        </p:nvSpPr>
        <p:spPr>
          <a:xfrm>
            <a:off x="433633" y="631598"/>
            <a:ext cx="961534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pt-BR" sz="3200" dirty="0">
                <a:solidFill>
                  <a:schemeClr val="bg1"/>
                </a:solidFill>
              </a:rPr>
              <a:t>De que adianta prolongar a vida se for para vivê-la  mal?  </a:t>
            </a:r>
          </a:p>
          <a:p>
            <a:pPr algn="just"/>
            <a:endParaRPr lang="pt-BR" sz="3200" dirty="0">
              <a:solidFill>
                <a:schemeClr val="bg1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pt-BR" sz="3200" dirty="0">
                <a:solidFill>
                  <a:schemeClr val="bg1"/>
                </a:solidFill>
              </a:rPr>
              <a:t>Interessa a longevidade se for para vivermos mais algumas dezenas de  anos como “velhos” e com “péssima qualidade de vida”?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endParaRPr lang="pt-BR" sz="3200" dirty="0">
              <a:solidFill>
                <a:schemeClr val="bg1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pt-BR" sz="3200" dirty="0">
                <a:solidFill>
                  <a:schemeClr val="bg1"/>
                </a:solidFill>
              </a:rPr>
              <a:t>Como podemos aproveitar melhor a longevidade?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endParaRPr lang="pt-BR" sz="3200" dirty="0">
              <a:solidFill>
                <a:schemeClr val="bg1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pt-BR" sz="3200" dirty="0">
                <a:solidFill>
                  <a:schemeClr val="bg1"/>
                </a:solidFill>
              </a:rPr>
              <a:t>Quando  começar a pensar no nosso próprio processo de envelhecimento?</a:t>
            </a:r>
          </a:p>
        </p:txBody>
      </p:sp>
    </p:spTree>
    <p:extLst>
      <p:ext uri="{BB962C8B-B14F-4D97-AF65-F5344CB8AC3E}">
        <p14:creationId xmlns:p14="http://schemas.microsoft.com/office/powerpoint/2010/main" val="249291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Legislação Protetiva – Agenda Internacional </a:t>
            </a:r>
          </a:p>
        </p:txBody>
      </p:sp>
      <p:sp>
        <p:nvSpPr>
          <p:cNvPr id="3" name="Subtítulo 2"/>
          <p:cNvSpPr txBox="1">
            <a:spLocks/>
          </p:cNvSpPr>
          <p:nvPr/>
        </p:nvSpPr>
        <p:spPr>
          <a:xfrm>
            <a:off x="248193" y="2412683"/>
            <a:ext cx="10162903" cy="343947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75646DD-277B-4F10-B585-C42E576ED948}"/>
              </a:ext>
            </a:extLst>
          </p:cNvPr>
          <p:cNvSpPr/>
          <p:nvPr/>
        </p:nvSpPr>
        <p:spPr>
          <a:xfrm>
            <a:off x="584791" y="2259449"/>
            <a:ext cx="1088773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pt-BR" sz="3200" dirty="0">
                <a:solidFill>
                  <a:schemeClr val="bg1"/>
                </a:solidFill>
              </a:rPr>
              <a:t>ONU</a:t>
            </a:r>
          </a:p>
          <a:p>
            <a:pPr lvl="2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1982 – 1ª ASSEMBLEIA MUNDIAL SOBRE O ENVELHECIMENTO – Viena</a:t>
            </a:r>
          </a:p>
          <a:p>
            <a:pPr lvl="2"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2" algn="ctr"/>
            <a:r>
              <a:rPr lang="pt-BR" sz="3200" dirty="0">
                <a:solidFill>
                  <a:schemeClr val="bg1"/>
                </a:solidFill>
              </a:rPr>
              <a:t>Plano de Ação Internacional para Idosos  </a:t>
            </a:r>
          </a:p>
          <a:p>
            <a:pPr lvl="2" algn="ctr"/>
            <a:endParaRPr lang="pt-BR" sz="3200" dirty="0">
              <a:solidFill>
                <a:schemeClr val="bg1"/>
              </a:solidFill>
            </a:endParaRPr>
          </a:p>
          <a:p>
            <a:pPr lvl="2" algn="ctr"/>
            <a:r>
              <a:rPr lang="pt-BR" sz="3200" dirty="0">
                <a:solidFill>
                  <a:schemeClr val="bg1"/>
                </a:solidFill>
              </a:rPr>
              <a:t>Promover a </a:t>
            </a:r>
            <a:r>
              <a:rPr lang="pt-BR" sz="3200" b="1" dirty="0">
                <a:solidFill>
                  <a:schemeClr val="bg1"/>
                </a:solidFill>
              </a:rPr>
              <a:t>Independência</a:t>
            </a:r>
            <a:r>
              <a:rPr lang="pt-BR" sz="3200" dirty="0">
                <a:solidFill>
                  <a:schemeClr val="bg1"/>
                </a:solidFill>
              </a:rPr>
              <a:t> dos Idosos</a:t>
            </a:r>
            <a:endParaRPr lang="pt-BR" sz="3200" u="sng" dirty="0">
              <a:solidFill>
                <a:schemeClr val="bg1"/>
              </a:solidFill>
            </a:endParaRPr>
          </a:p>
          <a:p>
            <a:pPr lvl="2"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2"/>
            <a:r>
              <a:rPr lang="pt-BR" sz="3200" dirty="0">
                <a:solidFill>
                  <a:schemeClr val="bg1"/>
                </a:solidFill>
              </a:rPr>
              <a:t>	</a:t>
            </a:r>
          </a:p>
          <a:p>
            <a:pPr lvl="2"/>
            <a:endParaRPr lang="pt-BR" sz="3200" dirty="0"/>
          </a:p>
        </p:txBody>
      </p:sp>
      <p:sp>
        <p:nvSpPr>
          <p:cNvPr id="6" name="Seta para a direita 5">
            <a:extLst>
              <a:ext uri="{FF2B5EF4-FFF2-40B4-BE49-F238E27FC236}">
                <a16:creationId xmlns:a16="http://schemas.microsoft.com/office/drawing/2014/main" id="{EF77D7C8-E870-4CC9-BE66-4C080E68C38F}"/>
              </a:ext>
            </a:extLst>
          </p:cNvPr>
          <p:cNvSpPr/>
          <p:nvPr/>
        </p:nvSpPr>
        <p:spPr>
          <a:xfrm rot="5400000">
            <a:off x="6151797" y="4861086"/>
            <a:ext cx="623566" cy="395789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Seta para a direita 5">
            <a:extLst>
              <a:ext uri="{FF2B5EF4-FFF2-40B4-BE49-F238E27FC236}">
                <a16:creationId xmlns:a16="http://schemas.microsoft.com/office/drawing/2014/main" id="{C7034AB8-64D5-4AF7-B722-5E44A888C636}"/>
              </a:ext>
            </a:extLst>
          </p:cNvPr>
          <p:cNvSpPr/>
          <p:nvPr/>
        </p:nvSpPr>
        <p:spPr>
          <a:xfrm rot="5400000">
            <a:off x="6134511" y="3759722"/>
            <a:ext cx="623566" cy="395789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216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622B26B5-1F3B-45FA-BFF3-D2C0BD2B5958}"/>
              </a:ext>
            </a:extLst>
          </p:cNvPr>
          <p:cNvSpPr txBox="1"/>
          <p:nvPr/>
        </p:nvSpPr>
        <p:spPr>
          <a:xfrm>
            <a:off x="559558" y="650038"/>
            <a:ext cx="1003047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 2002 – 2ª ASSEMBLEIA MUNDIAL SOBRE O ENVELHECIMENTO  -  Madri</a:t>
            </a:r>
          </a:p>
          <a:p>
            <a:pPr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dirty="0">
                <a:solidFill>
                  <a:schemeClr val="bg1"/>
                </a:solidFill>
              </a:rPr>
              <a:t>Plano de ação Internacional sobre o Envelhecimento</a:t>
            </a:r>
          </a:p>
          <a:p>
            <a:pPr algn="ctr"/>
            <a:endParaRPr lang="pt-BR" sz="3200" dirty="0">
              <a:solidFill>
                <a:schemeClr val="bg1"/>
              </a:solidFill>
            </a:endParaRPr>
          </a:p>
          <a:p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Mudanças  de </a:t>
            </a:r>
            <a:r>
              <a:rPr lang="pt-BR" sz="3200" b="1" dirty="0">
                <a:solidFill>
                  <a:schemeClr val="bg1"/>
                </a:solidFill>
              </a:rPr>
              <a:t>atitudes políticas e práticas</a:t>
            </a:r>
            <a:r>
              <a:rPr lang="pt-BR" sz="3200" dirty="0">
                <a:solidFill>
                  <a:schemeClr val="bg1"/>
                </a:solidFill>
              </a:rPr>
              <a:t> para </a:t>
            </a:r>
            <a:r>
              <a:rPr lang="pt-BR" sz="3200" b="1" dirty="0">
                <a:solidFill>
                  <a:schemeClr val="bg1"/>
                </a:solidFill>
              </a:rPr>
              <a:t>promover e proteger </a:t>
            </a:r>
            <a:r>
              <a:rPr lang="pt-BR" sz="3200" dirty="0">
                <a:solidFill>
                  <a:schemeClr val="bg1"/>
                </a:solidFill>
              </a:rPr>
              <a:t>o enorme </a:t>
            </a:r>
            <a:r>
              <a:rPr lang="pt-BR" sz="3200" b="1" dirty="0">
                <a:solidFill>
                  <a:schemeClr val="bg1"/>
                </a:solidFill>
              </a:rPr>
              <a:t>potencial de envelhecimento no Séc. XXI</a:t>
            </a:r>
          </a:p>
        </p:txBody>
      </p:sp>
      <p:sp>
        <p:nvSpPr>
          <p:cNvPr id="4" name="Seta para a direita 7">
            <a:extLst>
              <a:ext uri="{FF2B5EF4-FFF2-40B4-BE49-F238E27FC236}">
                <a16:creationId xmlns:a16="http://schemas.microsoft.com/office/drawing/2014/main" id="{273CD2F0-1989-45F0-9F5B-37288B851170}"/>
              </a:ext>
            </a:extLst>
          </p:cNvPr>
          <p:cNvSpPr/>
          <p:nvPr/>
        </p:nvSpPr>
        <p:spPr>
          <a:xfrm rot="5400000">
            <a:off x="5356632" y="3949684"/>
            <a:ext cx="623566" cy="395789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Seta para a direita 7">
            <a:extLst>
              <a:ext uri="{FF2B5EF4-FFF2-40B4-BE49-F238E27FC236}">
                <a16:creationId xmlns:a16="http://schemas.microsoft.com/office/drawing/2014/main" id="{D4648A86-8257-4FBF-B2C6-B469A896B0F7}"/>
              </a:ext>
            </a:extLst>
          </p:cNvPr>
          <p:cNvSpPr/>
          <p:nvPr/>
        </p:nvSpPr>
        <p:spPr>
          <a:xfrm rot="5400000">
            <a:off x="5377057" y="2358120"/>
            <a:ext cx="623566" cy="395789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59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pt-BR" dirty="0"/>
            </a:br>
            <a:r>
              <a:rPr lang="pt-BR" sz="4000" dirty="0"/>
              <a:t>Legislação Protetiva – Agenda Nacional 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8600" dirty="0"/>
              <a:t>1988 – CONSTITUIÇÃO FEDERAL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endParaRPr lang="pt-BR" sz="8600" dirty="0"/>
          </a:p>
          <a:p>
            <a:pPr lvl="2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t-BR" sz="8600" dirty="0"/>
              <a:t>Art. 1º  - Dignidade humana como fundamento.</a:t>
            </a:r>
          </a:p>
          <a:p>
            <a:pPr marL="914400" lvl="2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pt-BR" sz="8600" dirty="0"/>
          </a:p>
          <a:p>
            <a:pPr lvl="2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t-BR" sz="8600" dirty="0"/>
              <a:t>Art. 3º  - IV - promover o bem de todos, sem preconceitos de origem, raça, sexo, cor, </a:t>
            </a:r>
            <a:r>
              <a:rPr lang="pt-BR" sz="8600" b="1" dirty="0"/>
              <a:t>idade</a:t>
            </a:r>
            <a:r>
              <a:rPr lang="pt-BR" sz="8600" dirty="0"/>
              <a:t> e quaisquer outras formas de discriminação.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1858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645E4BAB-0E63-439F-B5B4-9EBDA72B8D1C}"/>
              </a:ext>
            </a:extLst>
          </p:cNvPr>
          <p:cNvSpPr txBox="1"/>
          <p:nvPr/>
        </p:nvSpPr>
        <p:spPr>
          <a:xfrm>
            <a:off x="546755" y="725864"/>
            <a:ext cx="1002069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Art. 229. Os pais têm o dever de assistir, criar e educar os filhos menores, </a:t>
            </a:r>
            <a:r>
              <a:rPr lang="pt-BR" sz="3200" b="1" i="1" dirty="0">
                <a:solidFill>
                  <a:schemeClr val="bg1"/>
                </a:solidFill>
              </a:rPr>
              <a:t>e os filhos maiores têm o dever de ajudar e amparar os pais na velhice, carência ou enfermidade.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Art. 230. </a:t>
            </a:r>
            <a:r>
              <a:rPr lang="pt-BR" sz="3200" b="1" i="1" dirty="0">
                <a:solidFill>
                  <a:schemeClr val="bg1"/>
                </a:solidFill>
              </a:rPr>
              <a:t>A família, a sociedade e o Estado têm o dever de amparar as pessoas idosas</a:t>
            </a:r>
            <a:r>
              <a:rPr lang="pt-BR" sz="3200" dirty="0">
                <a:solidFill>
                  <a:schemeClr val="bg1"/>
                </a:solidFill>
              </a:rPr>
              <a:t>, </a:t>
            </a:r>
            <a:r>
              <a:rPr lang="pt-BR" sz="3200" b="1" i="1" dirty="0">
                <a:solidFill>
                  <a:schemeClr val="bg1"/>
                </a:solidFill>
              </a:rPr>
              <a:t>assegurando sua participação na comunidade, defendendo sua dignidade e bem-estar e garantindo-lhes o direito à vida.</a:t>
            </a:r>
          </a:p>
        </p:txBody>
      </p:sp>
    </p:spTree>
    <p:extLst>
      <p:ext uri="{BB962C8B-B14F-4D97-AF65-F5344CB8AC3E}">
        <p14:creationId xmlns:p14="http://schemas.microsoft.com/office/powerpoint/2010/main" val="374648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2A54B1B9-E113-4F87-BB58-6E6FC1629372}"/>
              </a:ext>
            </a:extLst>
          </p:cNvPr>
          <p:cNvSpPr txBox="1"/>
          <p:nvPr/>
        </p:nvSpPr>
        <p:spPr>
          <a:xfrm>
            <a:off x="320511" y="395926"/>
            <a:ext cx="1014324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800" b="1" i="1" dirty="0">
                <a:solidFill>
                  <a:schemeClr val="bg1"/>
                </a:solidFill>
              </a:rPr>
              <a:t> 1994 - </a:t>
            </a:r>
            <a:r>
              <a:rPr lang="pt-BR" sz="2800" b="1" dirty="0">
                <a:solidFill>
                  <a:schemeClr val="bg1"/>
                </a:solidFill>
              </a:rPr>
              <a:t>Lei 8.842 – Política Nacional do Idoso</a:t>
            </a:r>
          </a:p>
          <a:p>
            <a:pPr algn="just">
              <a:spcAft>
                <a:spcPts val="600"/>
              </a:spcAft>
            </a:pPr>
            <a:r>
              <a:rPr lang="pt-BR" sz="2800" dirty="0">
                <a:solidFill>
                  <a:schemeClr val="bg1"/>
                </a:solidFill>
              </a:rPr>
              <a:t>       (regulamentada pelo Decreto 1.948/1996)</a:t>
            </a:r>
          </a:p>
          <a:p>
            <a:pPr algn="just">
              <a:spcAft>
                <a:spcPts val="600"/>
              </a:spcAft>
            </a:pPr>
            <a:endParaRPr lang="pt-BR" sz="2800" dirty="0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800" b="1" dirty="0">
                <a:solidFill>
                  <a:schemeClr val="bg1"/>
                </a:solidFill>
              </a:rPr>
              <a:t>2000 – Lei Estadual 11.436 – Política Estadual do Idoso</a:t>
            </a:r>
          </a:p>
          <a:p>
            <a:pPr algn="just">
              <a:spcAft>
                <a:spcPts val="600"/>
              </a:spcAft>
            </a:pPr>
            <a:r>
              <a:rPr lang="pt-BR" sz="2800" dirty="0">
                <a:solidFill>
                  <a:schemeClr val="bg1"/>
                </a:solidFill>
              </a:rPr>
              <a:t>        (regulamentada  pelo Decreto Estadual 3.514/2001)</a:t>
            </a:r>
          </a:p>
          <a:p>
            <a:pPr algn="just">
              <a:spcAft>
                <a:spcPts val="600"/>
              </a:spcAft>
            </a:pPr>
            <a:endParaRPr lang="pt-BR" sz="2800" dirty="0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800" b="1" dirty="0">
                <a:solidFill>
                  <a:schemeClr val="bg1"/>
                </a:solidFill>
              </a:rPr>
              <a:t>2003</a:t>
            </a:r>
            <a:r>
              <a:rPr lang="pt-BR" sz="2800" dirty="0">
                <a:solidFill>
                  <a:schemeClr val="bg1"/>
                </a:solidFill>
              </a:rPr>
              <a:t> - </a:t>
            </a:r>
            <a:r>
              <a:rPr lang="pt-BR" sz="2800" b="1" dirty="0">
                <a:solidFill>
                  <a:schemeClr val="bg1"/>
                </a:solidFill>
              </a:rPr>
              <a:t>Lei 10.741/2003 – Estatuto do Idoso</a:t>
            </a:r>
          </a:p>
          <a:p>
            <a:pPr algn="just">
              <a:spcAft>
                <a:spcPts val="600"/>
              </a:spcAft>
              <a:buFont typeface="Wingdings" pitchFamily="2" charset="2"/>
              <a:buChar char="Ø"/>
            </a:pPr>
            <a:endParaRPr lang="pt-BR" sz="2800" b="1" dirty="0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Resoluções do CNDI e do CEI/SC, Deliberações das conferências, Leis e decretos municipais, dispositivos especiais em leis esparsas...</a:t>
            </a:r>
          </a:p>
        </p:txBody>
      </p:sp>
    </p:spTree>
    <p:extLst>
      <p:ext uri="{BB962C8B-B14F-4D97-AF65-F5344CB8AC3E}">
        <p14:creationId xmlns:p14="http://schemas.microsoft.com/office/powerpoint/2010/main" val="388122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pt-BR" dirty="0"/>
            </a:br>
            <a:br>
              <a:rPr lang="pt-BR" dirty="0"/>
            </a:br>
            <a:r>
              <a:rPr lang="pt-BR" sz="4000" dirty="0"/>
              <a:t>ESTATUTO DO IDOSO – 118 artigos</a:t>
            </a:r>
            <a:br>
              <a:rPr lang="pt-BR" sz="4000" dirty="0"/>
            </a:b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204895"/>
            <a:ext cx="10075663" cy="3599316"/>
          </a:xfrm>
        </p:spPr>
        <p:txBody>
          <a:bodyPr>
            <a:normAutofit fontScale="77500" lnSpcReduction="20000"/>
          </a:bodyPr>
          <a:lstStyle/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pt-BR" sz="3600" dirty="0"/>
              <a:t>Art. 1</a:t>
            </a:r>
            <a:r>
              <a:rPr lang="pt-BR" sz="3600" u="sng" baseline="30000" dirty="0"/>
              <a:t>o</a:t>
            </a:r>
            <a:r>
              <a:rPr lang="pt-BR" sz="3600" dirty="0"/>
              <a:t> É instituído o Estatuto do Idoso, destinado a regular os direitos assegurados às pessoas com idade igual ou superior a 60 (sessenta) anos.</a:t>
            </a:r>
          </a:p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endParaRPr lang="pt-BR" sz="3600" dirty="0"/>
          </a:p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pt-BR" sz="3600" dirty="0"/>
              <a:t>Art. 3</a:t>
            </a:r>
            <a:r>
              <a:rPr lang="pt-BR" sz="3600" u="sng" baseline="30000" dirty="0"/>
              <a:t>o</a:t>
            </a:r>
            <a:r>
              <a:rPr lang="pt-BR" sz="3600" dirty="0"/>
              <a:t> É obrigação da família, da comunidade, da sociedade e do Poder Público assegurar ao idoso, com absoluta prioridade, a efetivação do direito à vida, à saúde, à alimentação, à educação, à cultura, ao esporte, ao lazer, ao trabalho, à cidadania, à liberdade, à dignidade, ao respeito e à convivência familiar e comunitária.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411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DEF67435-7742-4430-9484-CC1FD738977A}"/>
              </a:ext>
            </a:extLst>
          </p:cNvPr>
          <p:cNvSpPr txBox="1"/>
          <p:nvPr/>
        </p:nvSpPr>
        <p:spPr>
          <a:xfrm>
            <a:off x="697584" y="867271"/>
            <a:ext cx="9407950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pt-BR" sz="2800" dirty="0">
                <a:solidFill>
                  <a:schemeClr val="bg1"/>
                </a:solidFill>
              </a:rPr>
              <a:t>Art. 4</a:t>
            </a:r>
            <a:r>
              <a:rPr lang="pt-BR" sz="2800" u="sng" baseline="30000" dirty="0">
                <a:solidFill>
                  <a:schemeClr val="bg1"/>
                </a:solidFill>
              </a:rPr>
              <a:t>o</a:t>
            </a:r>
            <a:r>
              <a:rPr lang="pt-BR" sz="2800" dirty="0">
                <a:solidFill>
                  <a:schemeClr val="bg1"/>
                </a:solidFill>
              </a:rPr>
              <a:t> Nenhum idoso será objeto de qualquer tipo de negligência, discriminação, violência, crueldade ou opressão, e todo atentado aos seus direitos, por ação ou omissão, será punido na forma da lei.</a:t>
            </a:r>
          </a:p>
          <a:p>
            <a:pPr algn="just">
              <a:spcAft>
                <a:spcPts val="600"/>
              </a:spcAft>
            </a:pPr>
            <a:r>
              <a:rPr lang="pt-BR" sz="2800" dirty="0">
                <a:solidFill>
                  <a:schemeClr val="bg1"/>
                </a:solidFill>
              </a:rPr>
              <a:t>        § 1</a:t>
            </a:r>
            <a:r>
              <a:rPr lang="pt-BR" sz="2800" u="sng" baseline="30000" dirty="0">
                <a:solidFill>
                  <a:schemeClr val="bg1"/>
                </a:solidFill>
              </a:rPr>
              <a:t>o</a:t>
            </a:r>
            <a:r>
              <a:rPr lang="pt-BR" sz="2800" dirty="0">
                <a:solidFill>
                  <a:schemeClr val="bg1"/>
                </a:solidFill>
              </a:rPr>
              <a:t> É dever de </a:t>
            </a:r>
            <a:r>
              <a:rPr lang="pt-BR" sz="2800" u="sng" dirty="0">
                <a:solidFill>
                  <a:schemeClr val="bg1"/>
                </a:solidFill>
              </a:rPr>
              <a:t>todos</a:t>
            </a:r>
            <a:r>
              <a:rPr lang="pt-BR" sz="2800" dirty="0">
                <a:solidFill>
                  <a:schemeClr val="bg1"/>
                </a:solidFill>
              </a:rPr>
              <a:t> </a:t>
            </a:r>
            <a:r>
              <a:rPr lang="pt-BR" sz="2800" u="sng" dirty="0">
                <a:solidFill>
                  <a:schemeClr val="bg1"/>
                </a:solidFill>
              </a:rPr>
              <a:t>prevenir</a:t>
            </a:r>
            <a:r>
              <a:rPr lang="pt-BR" sz="2800" dirty="0">
                <a:solidFill>
                  <a:schemeClr val="bg1"/>
                </a:solidFill>
              </a:rPr>
              <a:t> a ameaça ou violação aos direitos do idoso.</a:t>
            </a:r>
          </a:p>
          <a:p>
            <a:pPr algn="just">
              <a:spcAft>
                <a:spcPts val="600"/>
              </a:spcAft>
            </a:pPr>
            <a:endParaRPr lang="pt-BR" sz="2800" dirty="0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pt-BR" sz="2800" dirty="0">
                <a:solidFill>
                  <a:schemeClr val="bg1"/>
                </a:solidFill>
              </a:rPr>
              <a:t>Art. 6</a:t>
            </a:r>
            <a:r>
              <a:rPr lang="pt-BR" sz="2800" u="sng" baseline="30000" dirty="0">
                <a:solidFill>
                  <a:schemeClr val="bg1"/>
                </a:solidFill>
              </a:rPr>
              <a:t>o</a:t>
            </a:r>
            <a:r>
              <a:rPr lang="pt-BR" sz="2800" dirty="0">
                <a:solidFill>
                  <a:schemeClr val="bg1"/>
                </a:solidFill>
              </a:rPr>
              <a:t> </a:t>
            </a:r>
            <a:r>
              <a:rPr lang="pt-BR" sz="2800" u="sng" dirty="0">
                <a:solidFill>
                  <a:schemeClr val="bg1"/>
                </a:solidFill>
              </a:rPr>
              <a:t>Todo cidadão </a:t>
            </a:r>
            <a:r>
              <a:rPr lang="pt-BR" sz="2800" dirty="0">
                <a:solidFill>
                  <a:schemeClr val="bg1"/>
                </a:solidFill>
              </a:rPr>
              <a:t>tem o dever de </a:t>
            </a:r>
            <a:r>
              <a:rPr lang="pt-BR" sz="2800" u="sng" dirty="0">
                <a:solidFill>
                  <a:schemeClr val="bg1"/>
                </a:solidFill>
              </a:rPr>
              <a:t>comunicar à autoridade competente</a:t>
            </a:r>
            <a:r>
              <a:rPr lang="pt-BR" sz="2800" dirty="0">
                <a:solidFill>
                  <a:schemeClr val="bg1"/>
                </a:solidFill>
              </a:rPr>
              <a:t> qualquer forma de violação a esta Lei que tenha testemunhado ou de que tenha conhecimento.</a:t>
            </a:r>
          </a:p>
        </p:txBody>
      </p:sp>
    </p:spTree>
    <p:extLst>
      <p:ext uri="{BB962C8B-B14F-4D97-AF65-F5344CB8AC3E}">
        <p14:creationId xmlns:p14="http://schemas.microsoft.com/office/powerpoint/2010/main" val="1404536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C938B808-3FF4-4AC2-B62A-880E135A003A}"/>
              </a:ext>
            </a:extLst>
          </p:cNvPr>
          <p:cNvSpPr txBox="1"/>
          <p:nvPr/>
        </p:nvSpPr>
        <p:spPr>
          <a:xfrm>
            <a:off x="810705" y="1055802"/>
            <a:ext cx="95399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pt-BR" sz="2800" dirty="0">
                <a:solidFill>
                  <a:schemeClr val="bg1"/>
                </a:solidFill>
              </a:rPr>
              <a:t>Art. 7</a:t>
            </a:r>
            <a:r>
              <a:rPr lang="pt-BR" sz="2800" u="sng" baseline="30000" dirty="0">
                <a:solidFill>
                  <a:schemeClr val="bg1"/>
                </a:solidFill>
              </a:rPr>
              <a:t>o</a:t>
            </a:r>
            <a:r>
              <a:rPr lang="pt-BR" sz="2800" b="1" dirty="0">
                <a:solidFill>
                  <a:schemeClr val="bg1"/>
                </a:solidFill>
              </a:rPr>
              <a:t> </a:t>
            </a:r>
            <a:r>
              <a:rPr lang="pt-BR" sz="2800" dirty="0">
                <a:solidFill>
                  <a:schemeClr val="bg1"/>
                </a:solidFill>
              </a:rPr>
              <a:t>Os Conselhos Nacional, Estaduais, do Distrito Federal e Municipais do Idoso [...] zelarão pelo cumprimento dos direitos do idoso, definidos nesta Lei.</a:t>
            </a:r>
          </a:p>
        </p:txBody>
      </p:sp>
    </p:spTree>
    <p:extLst>
      <p:ext uri="{BB962C8B-B14F-4D97-AF65-F5344CB8AC3E}">
        <p14:creationId xmlns:p14="http://schemas.microsoft.com/office/powerpoint/2010/main" val="1909348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1EA976D-9DAC-4472-BF93-2E7F664FCEAF}"/>
              </a:ext>
            </a:extLst>
          </p:cNvPr>
          <p:cNvSpPr txBox="1"/>
          <p:nvPr/>
        </p:nvSpPr>
        <p:spPr>
          <a:xfrm>
            <a:off x="539551" y="1700808"/>
            <a:ext cx="9980761" cy="2217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3200" b="1" dirty="0">
                <a:solidFill>
                  <a:schemeClr val="bg1"/>
                </a:solidFill>
              </a:rPr>
              <a:t>POLÍTICAS PÚBLICAS MUNICIPAIS PARA O </a:t>
            </a:r>
            <a:r>
              <a:rPr lang="pt-BR" sz="3200" b="1" u="sng" dirty="0">
                <a:solidFill>
                  <a:schemeClr val="bg1"/>
                </a:solidFill>
              </a:rPr>
              <a:t>CUMPRIMENTO DOS DIREITOS </a:t>
            </a:r>
            <a:r>
              <a:rPr lang="pt-BR" sz="3200" b="1" dirty="0">
                <a:solidFill>
                  <a:schemeClr val="bg1"/>
                </a:solidFill>
              </a:rPr>
              <a:t>E MELHORIA DA QUALIDADE DE VIDA  DOS IDOSOS</a:t>
            </a:r>
          </a:p>
        </p:txBody>
      </p:sp>
    </p:spTree>
    <p:extLst>
      <p:ext uri="{BB962C8B-B14F-4D97-AF65-F5344CB8AC3E}">
        <p14:creationId xmlns:p14="http://schemas.microsoft.com/office/powerpoint/2010/main" val="1110585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pt-BR" dirty="0"/>
            </a:br>
            <a:br>
              <a:rPr lang="pt-BR" dirty="0"/>
            </a:br>
            <a:r>
              <a:rPr lang="pt-BR" sz="4000" b="1" dirty="0"/>
              <a:t>O idoso vive no  MUNICÍPIO</a:t>
            </a:r>
            <a:br>
              <a:rPr lang="pt-BR" sz="4000" b="1" dirty="0"/>
            </a:b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148333"/>
            <a:ext cx="9613861" cy="3599316"/>
          </a:xfrm>
        </p:spPr>
        <p:txBody>
          <a:bodyPr>
            <a:normAutofit fontScale="92500" lnSpcReduction="20000"/>
          </a:bodyPr>
          <a:lstStyle/>
          <a:p>
            <a:endParaRPr lang="pt-BR" b="1" dirty="0"/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 </a:t>
            </a:r>
            <a:r>
              <a:rPr lang="pt-BR" sz="3200" dirty="0"/>
              <a:t>Necessidade de políticas públicas municipais.</a:t>
            </a:r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3200" dirty="0"/>
              <a:t> Conjunto integrado de ações.</a:t>
            </a:r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3200" dirty="0"/>
              <a:t>Mapeamento da população idosa e das necessidades específicas.</a:t>
            </a:r>
          </a:p>
          <a:p>
            <a:pPr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3200" dirty="0"/>
              <a:t>Cumprimento e fiscalização de todos os direitos dos idosos.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85679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E1E38D-8F59-41AC-A72D-8EB1532D5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b="1" dirty="0"/>
              <a:t>ENVELHECIMENTO ATIVO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58D338A-7DCC-40C4-AA40-C8C97A3642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t-BR" sz="3200" dirty="0"/>
              <a:t>As políticas públicas devem buscar, antes de tudo, o </a:t>
            </a:r>
            <a:r>
              <a:rPr lang="pt-BR" sz="3200" b="1" dirty="0"/>
              <a:t>ENVELHECIMENTO ATIVO</a:t>
            </a:r>
          </a:p>
          <a:p>
            <a:pPr marL="0" indent="0" algn="ctr">
              <a:buNone/>
            </a:pPr>
            <a:endParaRPr lang="pt-BR" sz="3200" b="1" dirty="0"/>
          </a:p>
          <a:p>
            <a:pPr marL="0" indent="0" algn="ctr">
              <a:buNone/>
            </a:pPr>
            <a:endParaRPr lang="pt-BR" sz="3200" b="1" dirty="0"/>
          </a:p>
          <a:p>
            <a:pPr marL="0" indent="0" algn="ctr">
              <a:buNone/>
            </a:pPr>
            <a:r>
              <a:rPr lang="pt-BR" sz="3200" b="1" dirty="0"/>
              <a:t>processo de otimização das oportunidades concernentes à educação, à saúde, à participação social e à segurança,</a:t>
            </a:r>
            <a:r>
              <a:rPr lang="pt-BR" sz="3200" dirty="0"/>
              <a:t> a fim de melhorar a qualidade de vida das pessoas que envelhecem.</a:t>
            </a:r>
          </a:p>
          <a:p>
            <a:endParaRPr lang="pt-BR" dirty="0"/>
          </a:p>
        </p:txBody>
      </p:sp>
      <p:sp>
        <p:nvSpPr>
          <p:cNvPr id="4" name="Seta: para Baixo 3">
            <a:extLst>
              <a:ext uri="{FF2B5EF4-FFF2-40B4-BE49-F238E27FC236}">
                <a16:creationId xmlns:a16="http://schemas.microsoft.com/office/drawing/2014/main" id="{4281E72B-D0BA-4D85-AE6D-34169039F73D}"/>
              </a:ext>
            </a:extLst>
          </p:cNvPr>
          <p:cNvSpPr/>
          <p:nvPr/>
        </p:nvSpPr>
        <p:spPr>
          <a:xfrm>
            <a:off x="5552388" y="319568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078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1">
            <a:extLst>
              <a:ext uri="{FF2B5EF4-FFF2-40B4-BE49-F238E27FC236}">
                <a16:creationId xmlns:a16="http://schemas.microsoft.com/office/drawing/2014/main" id="{C4DA0241-D995-42D6-A554-D934A89EFF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0743198"/>
              </p:ext>
            </p:extLst>
          </p:nvPr>
        </p:nvGraphicFramePr>
        <p:xfrm>
          <a:off x="631595" y="122547"/>
          <a:ext cx="9982985" cy="66647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Apresentação" r:id="rId3" imgW="4569445" imgH="3426611" progId="PowerPoint.Show.12">
                  <p:embed/>
                </p:oleObj>
              </mc:Choice>
              <mc:Fallback>
                <p:oleObj name="Apresentação" r:id="rId3" imgW="4569445" imgH="3426611" progId="PowerPoint.Show.12">
                  <p:embed/>
                  <p:pic>
                    <p:nvPicPr>
                      <p:cNvPr id="2867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595" y="122547"/>
                        <a:ext cx="9982985" cy="66647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3958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pt-BR" dirty="0"/>
            </a:br>
            <a:r>
              <a:rPr lang="pt-BR" sz="4000" dirty="0"/>
              <a:t>SAÚDE  (Art. 15 a 19)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2" y="2336873"/>
            <a:ext cx="4146860" cy="3599316"/>
          </a:xfrm>
        </p:spPr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Ø"/>
            </a:pPr>
            <a:r>
              <a:rPr lang="pt-BR" dirty="0"/>
              <a:t>Atenção integral à saúde do idoso por meio do SUS:</a:t>
            </a:r>
          </a:p>
          <a:p>
            <a:pPr>
              <a:buFont typeface="Wingdings" pitchFamily="2" charset="2"/>
              <a:buChar char="Ø"/>
            </a:pPr>
            <a:endParaRPr lang="pt-BR" dirty="0"/>
          </a:p>
          <a:p>
            <a:pPr>
              <a:buFont typeface="Wingdings" pitchFamily="2" charset="2"/>
              <a:buChar char="Ø"/>
            </a:pPr>
            <a:r>
              <a:rPr lang="pt-BR" dirty="0"/>
              <a:t> prevenção,</a:t>
            </a:r>
          </a:p>
          <a:p>
            <a:pPr>
              <a:buFont typeface="Wingdings" pitchFamily="2" charset="2"/>
              <a:buChar char="Ø"/>
            </a:pPr>
            <a:r>
              <a:rPr lang="pt-BR" dirty="0"/>
              <a:t> promoção,</a:t>
            </a:r>
          </a:p>
          <a:p>
            <a:pPr>
              <a:buFont typeface="Wingdings" pitchFamily="2" charset="2"/>
              <a:buChar char="Ø"/>
            </a:pPr>
            <a:r>
              <a:rPr lang="pt-BR" dirty="0"/>
              <a:t> proteção e </a:t>
            </a:r>
          </a:p>
          <a:p>
            <a:pPr>
              <a:buFont typeface="Wingdings" pitchFamily="2" charset="2"/>
              <a:buChar char="Ø"/>
            </a:pPr>
            <a:r>
              <a:rPr lang="pt-BR" dirty="0"/>
              <a:t> recuperação da saúde</a:t>
            </a:r>
          </a:p>
          <a:p>
            <a:endParaRPr lang="pt-BR" dirty="0"/>
          </a:p>
        </p:txBody>
      </p:sp>
      <p:sp>
        <p:nvSpPr>
          <p:cNvPr id="6" name="Chave direita 5">
            <a:extLst>
              <a:ext uri="{FF2B5EF4-FFF2-40B4-BE49-F238E27FC236}">
                <a16:creationId xmlns:a16="http://schemas.microsoft.com/office/drawing/2014/main" id="{180A20D0-D5FA-4429-9F9E-B4BE867B49E6}"/>
              </a:ext>
            </a:extLst>
          </p:cNvPr>
          <p:cNvSpPr/>
          <p:nvPr/>
        </p:nvSpPr>
        <p:spPr>
          <a:xfrm>
            <a:off x="4572000" y="2205948"/>
            <a:ext cx="797442" cy="3599316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b="1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4D8F4FD-4D8B-4AC2-A7A9-A1B0655C69A3}"/>
              </a:ext>
            </a:extLst>
          </p:cNvPr>
          <p:cNvSpPr txBox="1"/>
          <p:nvPr/>
        </p:nvSpPr>
        <p:spPr>
          <a:xfrm>
            <a:off x="5796135" y="2574138"/>
            <a:ext cx="559133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pt-BR" sz="2400" dirty="0">
                <a:solidFill>
                  <a:schemeClr val="bg1"/>
                </a:solidFill>
              </a:rPr>
              <a:t>consultas gerais, vacinação;</a:t>
            </a:r>
          </a:p>
          <a:p>
            <a:pPr>
              <a:buFont typeface="Wingdings" pitchFamily="2" charset="2"/>
              <a:buChar char="§"/>
            </a:pPr>
            <a:r>
              <a:rPr lang="pt-BR" sz="2400" dirty="0">
                <a:solidFill>
                  <a:schemeClr val="bg1"/>
                </a:solidFill>
              </a:rPr>
              <a:t>participação em  grupos especiais de  hipertensos e diabéticos; </a:t>
            </a:r>
          </a:p>
          <a:p>
            <a:pPr>
              <a:buFont typeface="Wingdings" pitchFamily="2" charset="2"/>
              <a:buChar char="§"/>
            </a:pPr>
            <a:r>
              <a:rPr lang="pt-BR" sz="2400" dirty="0">
                <a:solidFill>
                  <a:schemeClr val="bg1"/>
                </a:solidFill>
              </a:rPr>
              <a:t>Participação em grupos de terapias complementares  para a promoção da saúde;</a:t>
            </a:r>
          </a:p>
          <a:p>
            <a:pPr>
              <a:buFont typeface="Wingdings" pitchFamily="2" charset="2"/>
              <a:buChar char="§"/>
            </a:pPr>
            <a:r>
              <a:rPr lang="pt-BR" sz="2400" dirty="0">
                <a:solidFill>
                  <a:schemeClr val="bg1"/>
                </a:solidFill>
              </a:rPr>
              <a:t> atendimento fisioterapêutico e odontológico.</a:t>
            </a:r>
          </a:p>
        </p:txBody>
      </p:sp>
    </p:spTree>
    <p:extLst>
      <p:ext uri="{BB962C8B-B14F-4D97-AF65-F5344CB8AC3E}">
        <p14:creationId xmlns:p14="http://schemas.microsoft.com/office/powerpoint/2010/main" val="361445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2F27B134-C2EB-4F1C-80C1-A80203AB8947}"/>
              </a:ext>
            </a:extLst>
          </p:cNvPr>
          <p:cNvSpPr txBox="1"/>
          <p:nvPr/>
        </p:nvSpPr>
        <p:spPr>
          <a:xfrm>
            <a:off x="683567" y="476672"/>
            <a:ext cx="98273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Atendimento domiciliar e em </a:t>
            </a:r>
            <a:r>
              <a:rPr lang="pt-BR" sz="2800" dirty="0" err="1">
                <a:solidFill>
                  <a:schemeClr val="bg1"/>
                </a:solidFill>
              </a:rPr>
              <a:t>ILPIs</a:t>
            </a:r>
            <a:r>
              <a:rPr lang="pt-BR" sz="2800" dirty="0">
                <a:solidFill>
                  <a:schemeClr val="bg1"/>
                </a:solidFill>
              </a:rPr>
              <a:t> públicas ou privadas sem fins lucrativos, ou conveniadas, quando necessário.</a:t>
            </a:r>
          </a:p>
          <a:p>
            <a:pPr marL="1828800" lvl="3" indent="-457200"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	Inclusive perícia do INSS.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pt-BR" sz="2800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dirty="0">
                <a:solidFill>
                  <a:schemeClr val="bg1"/>
                </a:solidFill>
              </a:rPr>
              <a:t> 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pt-BR" sz="2800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pt-BR" sz="2800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F34966B-74DF-47EB-9B9A-039CF8E4BA51}"/>
              </a:ext>
            </a:extLst>
          </p:cNvPr>
          <p:cNvSpPr txBox="1"/>
          <p:nvPr/>
        </p:nvSpPr>
        <p:spPr>
          <a:xfrm>
            <a:off x="683568" y="2312496"/>
            <a:ext cx="967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Atendimento preferencial (diferenciado e imediato).</a:t>
            </a:r>
            <a:endParaRPr lang="pt-BR" sz="2800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4EF51E-2061-4794-8085-CC02E9603D34}"/>
              </a:ext>
            </a:extLst>
          </p:cNvPr>
          <p:cNvSpPr txBox="1"/>
          <p:nvPr/>
        </p:nvSpPr>
        <p:spPr>
          <a:xfrm>
            <a:off x="2711301" y="3050063"/>
            <a:ext cx="77995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2400" dirty="0">
                <a:solidFill>
                  <a:schemeClr val="bg1"/>
                </a:solidFill>
              </a:rPr>
              <a:t>Atendimento preferencial, diferenciado e imediato,  - </a:t>
            </a:r>
            <a:r>
              <a:rPr lang="pt-BR" sz="2400" u="sng" dirty="0">
                <a:solidFill>
                  <a:schemeClr val="bg1"/>
                </a:solidFill>
              </a:rPr>
              <a:t>preferência especial </a:t>
            </a:r>
            <a:r>
              <a:rPr lang="pt-BR" sz="2400" dirty="0">
                <a:solidFill>
                  <a:schemeClr val="bg1"/>
                </a:solidFill>
              </a:rPr>
              <a:t>sobre os demais idosos para os </a:t>
            </a:r>
            <a:r>
              <a:rPr lang="pt-BR" sz="2400" b="1" dirty="0">
                <a:solidFill>
                  <a:schemeClr val="bg1"/>
                </a:solidFill>
              </a:rPr>
              <a:t>maiores de </a:t>
            </a:r>
            <a:r>
              <a:rPr lang="pt-BR" sz="2400" b="1" u="sng" dirty="0">
                <a:solidFill>
                  <a:schemeClr val="bg1"/>
                </a:solidFill>
              </a:rPr>
              <a:t>oitenta anos</a:t>
            </a:r>
            <a:r>
              <a:rPr lang="pt-BR" sz="2400" b="1" dirty="0">
                <a:solidFill>
                  <a:schemeClr val="bg1"/>
                </a:solidFill>
              </a:rPr>
              <a:t>  (exceto se houver emergência no atendimento de outros pacientes).    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0D00AB0-6C89-4C1A-99ED-8D07AA7BBD6A}"/>
              </a:ext>
            </a:extLst>
          </p:cNvPr>
          <p:cNvSpPr txBox="1"/>
          <p:nvPr/>
        </p:nvSpPr>
        <p:spPr>
          <a:xfrm>
            <a:off x="755576" y="4959467"/>
            <a:ext cx="9755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Medicamentos de uso continuado gratuito, próteses, </a:t>
            </a:r>
            <a:r>
              <a:rPr lang="pt-BR" sz="2800" dirty="0" err="1">
                <a:solidFill>
                  <a:schemeClr val="bg1"/>
                </a:solidFill>
              </a:rPr>
              <a:t>órteses</a:t>
            </a:r>
            <a:r>
              <a:rPr lang="pt-BR" sz="2800" dirty="0">
                <a:solidFill>
                  <a:schemeClr val="bg1"/>
                </a:solidFill>
              </a:rPr>
              <a:t> e outros recursos  para reabilitação.</a:t>
            </a:r>
          </a:p>
        </p:txBody>
      </p:sp>
    </p:spTree>
    <p:extLst>
      <p:ext uri="{BB962C8B-B14F-4D97-AF65-F5344CB8AC3E}">
        <p14:creationId xmlns:p14="http://schemas.microsoft.com/office/powerpoint/2010/main" val="21502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EFF41229-68C3-4F1F-9427-A0871EA6B7DA}"/>
              </a:ext>
            </a:extLst>
          </p:cNvPr>
          <p:cNvSpPr txBox="1"/>
          <p:nvPr/>
        </p:nvSpPr>
        <p:spPr>
          <a:xfrm>
            <a:off x="435935" y="531628"/>
            <a:ext cx="10079665" cy="5380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B85BA2E-9215-4E9D-9D36-08AC194073B2}"/>
              </a:ext>
            </a:extLst>
          </p:cNvPr>
          <p:cNvSpPr txBox="1"/>
          <p:nvPr/>
        </p:nvSpPr>
        <p:spPr>
          <a:xfrm>
            <a:off x="539551" y="680767"/>
            <a:ext cx="1007966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Direito a acompanhante durante internamento.</a:t>
            </a:r>
          </a:p>
          <a:p>
            <a:pPr marL="457200" lvl="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Direito de optar pelo tratamento mais favorável.</a:t>
            </a:r>
          </a:p>
          <a:p>
            <a:pPr lvl="2">
              <a:spcAft>
                <a:spcPts val="600"/>
              </a:spcAft>
            </a:pPr>
            <a:r>
              <a:rPr lang="pt-BR" sz="2400" i="1" dirty="0">
                <a:solidFill>
                  <a:schemeClr val="accent1">
                    <a:lumMod val="75000"/>
                  </a:schemeClr>
                </a:solidFill>
              </a:rPr>
              <a:t>(Testamento vital ou diretivas antecipadas de vontade.)</a:t>
            </a:r>
          </a:p>
          <a:p>
            <a:pPr lvl="2">
              <a:spcAft>
                <a:spcPts val="600"/>
              </a:spcAft>
            </a:pPr>
            <a:r>
              <a:rPr lang="pt-BR" sz="2400" i="1" dirty="0">
                <a:solidFill>
                  <a:schemeClr val="accent1">
                    <a:lumMod val="75000"/>
                  </a:schemeClr>
                </a:solidFill>
              </a:rPr>
              <a:t>(Opção por cuidados paliativos </a:t>
            </a:r>
            <a:r>
              <a:rPr lang="pt-BR" sz="2400" i="1" dirty="0" err="1">
                <a:solidFill>
                  <a:schemeClr val="accent1">
                    <a:lumMod val="75000"/>
                  </a:schemeClr>
                </a:solidFill>
              </a:rPr>
              <a:t>vs</a:t>
            </a:r>
            <a:r>
              <a:rPr lang="pt-BR" sz="2400" i="1" dirty="0">
                <a:solidFill>
                  <a:schemeClr val="accent1">
                    <a:lumMod val="75000"/>
                  </a:schemeClr>
                </a:solidFill>
              </a:rPr>
              <a:t> cuidados curativos.)</a:t>
            </a:r>
          </a:p>
          <a:p>
            <a:pPr marL="457200" lvl="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Direito de transferência para centros maiores.</a:t>
            </a:r>
          </a:p>
          <a:p>
            <a:pPr marL="457200" lvl="0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Notificação compulsória nos casos de violência.</a:t>
            </a:r>
          </a:p>
          <a:p>
            <a:pPr lvl="0">
              <a:spcAft>
                <a:spcPts val="600"/>
              </a:spcAft>
            </a:pPr>
            <a:r>
              <a:rPr lang="pt-BR" sz="2800" b="1" dirty="0">
                <a:solidFill>
                  <a:schemeClr val="bg1"/>
                </a:solidFill>
              </a:rPr>
              <a:t>Proibido:</a:t>
            </a:r>
            <a:endParaRPr lang="pt-BR" sz="2800" dirty="0">
              <a:solidFill>
                <a:schemeClr val="bg1"/>
              </a:solidFill>
            </a:endParaRPr>
          </a:p>
          <a:p>
            <a:pPr marL="914400" lvl="1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Discriminação do idoso nos planos de saúde por conta da idade.</a:t>
            </a:r>
          </a:p>
          <a:p>
            <a:pPr marL="914400" lvl="1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Exigir comparecimento do idoso enfermo nos órgão públicos.</a:t>
            </a:r>
          </a:p>
        </p:txBody>
      </p:sp>
    </p:spTree>
    <p:extLst>
      <p:ext uri="{BB962C8B-B14F-4D97-AF65-F5344CB8AC3E}">
        <p14:creationId xmlns:p14="http://schemas.microsoft.com/office/powerpoint/2010/main" val="2631273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321" y="874250"/>
            <a:ext cx="9613861" cy="1292863"/>
          </a:xfrm>
        </p:spPr>
        <p:txBody>
          <a:bodyPr>
            <a:normAutofit fontScale="90000"/>
          </a:bodyPr>
          <a:lstStyle/>
          <a:p>
            <a:pPr algn="ctr"/>
            <a:br>
              <a:rPr lang="pt-BR" dirty="0"/>
            </a:br>
            <a:r>
              <a:rPr lang="pt-BR" sz="4000" dirty="0"/>
              <a:t>ASSISTÊNCIA SOCIAL (art. 33 a 36 e LOAS)</a:t>
            </a:r>
            <a:br>
              <a:rPr lang="pt-BR" sz="4000" dirty="0"/>
            </a:br>
            <a:br>
              <a:rPr lang="pt-BR" dirty="0"/>
            </a:br>
            <a:endParaRPr lang="pt-BR" dirty="0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154E111-2212-4A1B-A4C2-588357A32C5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8" y="2336800"/>
            <a:ext cx="9760134" cy="473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/>
              <a:t>Atendimento segunda a LOAS –</a:t>
            </a:r>
            <a:r>
              <a:rPr lang="pt-BR" sz="2400" dirty="0"/>
              <a:t>vulneráveis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endParaRPr lang="pt-BR" sz="2400" dirty="0"/>
          </a:p>
          <a:p>
            <a:pPr lvl="2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/>
              <a:t>CRAS</a:t>
            </a:r>
            <a:r>
              <a:rPr lang="pt-BR" sz="3600" dirty="0"/>
              <a:t> – </a:t>
            </a:r>
            <a:r>
              <a:rPr lang="pt-BR" sz="3200" dirty="0"/>
              <a:t>Prevenção e proteção – fortalecimento dos vínculos familiares.</a:t>
            </a:r>
          </a:p>
          <a:p>
            <a:pPr lvl="2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/>
              <a:t>CREAS – Intervenção em casos de violação de direitos e idosos em situação de rua. Acolhimento em </a:t>
            </a:r>
            <a:r>
              <a:rPr lang="pt-BR" sz="3200" dirty="0" err="1"/>
              <a:t>ILPIs</a:t>
            </a:r>
            <a:r>
              <a:rPr lang="pt-BR" sz="3200" dirty="0"/>
              <a:t>.</a:t>
            </a:r>
          </a:p>
          <a:p>
            <a:pPr lvl="2">
              <a:spcAft>
                <a:spcPts val="600"/>
              </a:spcAft>
              <a:buFont typeface="Wingdings" pitchFamily="2" charset="2"/>
              <a:buChar char="Ø"/>
            </a:pPr>
            <a:endParaRPr lang="pt-BR" sz="3200" dirty="0"/>
          </a:p>
          <a:p>
            <a:pPr lvl="2">
              <a:spcAft>
                <a:spcPts val="600"/>
              </a:spcAft>
            </a:pP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607303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AF1D5586-8FD8-4A0B-994C-7E4351990DA6}"/>
              </a:ext>
            </a:extLst>
          </p:cNvPr>
          <p:cNvSpPr txBox="1"/>
          <p:nvPr/>
        </p:nvSpPr>
        <p:spPr>
          <a:xfrm>
            <a:off x="0" y="446567"/>
            <a:ext cx="10334847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BPC (para os muito pobres, inclusive em </a:t>
            </a:r>
            <a:r>
              <a:rPr lang="pt-BR" sz="3200" dirty="0" err="1">
                <a:solidFill>
                  <a:schemeClr val="bg1"/>
                </a:solidFill>
              </a:rPr>
              <a:t>ILPIs</a:t>
            </a:r>
            <a:r>
              <a:rPr lang="pt-BR" sz="3200" dirty="0">
                <a:solidFill>
                  <a:schemeClr val="bg1"/>
                </a:solidFill>
              </a:rPr>
              <a:t>, que não tenham direito  à aposentadoria pelo INSS ou por algum regime próprio).</a:t>
            </a:r>
          </a:p>
          <a:p>
            <a:pPr marL="1371600" lvl="2" indent="-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Principais  Requisitos:</a:t>
            </a:r>
          </a:p>
          <a:p>
            <a:pPr marL="1828800" lvl="3" indent="-457200">
              <a:buFont typeface="Wingdings" panose="05000000000000000000" pitchFamily="2" charset="2"/>
              <a:buChar char="ü"/>
            </a:pPr>
            <a:r>
              <a:rPr lang="pt-BR" sz="2400" dirty="0">
                <a:solidFill>
                  <a:schemeClr val="bg1"/>
                </a:solidFill>
              </a:rPr>
              <a:t>Garantia de um salário mínimo mensal ao idoso, com idade de </a:t>
            </a:r>
            <a:r>
              <a:rPr lang="pt-BR" sz="2400" u="sng" dirty="0">
                <a:solidFill>
                  <a:schemeClr val="bg1"/>
                </a:solidFill>
              </a:rPr>
              <a:t>sessenta e cinco anos </a:t>
            </a:r>
            <a:r>
              <a:rPr lang="pt-BR" sz="2400" dirty="0">
                <a:solidFill>
                  <a:schemeClr val="bg1"/>
                </a:solidFill>
              </a:rPr>
              <a:t>ou mais, que comprove não possuir meios para prover a própria manutenção e nem de tê-la provida por sua família.</a:t>
            </a:r>
          </a:p>
          <a:p>
            <a:pPr marL="1828800" lvl="3" indent="-457200">
              <a:buFont typeface="Wingdings" panose="05000000000000000000" pitchFamily="2" charset="2"/>
              <a:buChar char="ü"/>
            </a:pPr>
            <a:r>
              <a:rPr lang="pt-BR" sz="2400" dirty="0">
                <a:solidFill>
                  <a:schemeClr val="bg1"/>
                </a:solidFill>
              </a:rPr>
              <a:t>Renda familiar </a:t>
            </a:r>
            <a:r>
              <a:rPr lang="pt-BR" sz="2400" i="1" dirty="0">
                <a:solidFill>
                  <a:schemeClr val="bg1"/>
                </a:solidFill>
              </a:rPr>
              <a:t>per capita </a:t>
            </a:r>
            <a:r>
              <a:rPr lang="pt-BR" sz="2400" dirty="0">
                <a:solidFill>
                  <a:schemeClr val="bg1"/>
                </a:solidFill>
              </a:rPr>
              <a:t>interior a  ¼ do salário mínimo.</a:t>
            </a:r>
          </a:p>
          <a:p>
            <a:pPr marL="1828800" lvl="3" indent="-457200">
              <a:buFont typeface="Wingdings" panose="05000000000000000000" pitchFamily="2" charset="2"/>
              <a:buChar char="ü"/>
            </a:pPr>
            <a:r>
              <a:rPr lang="pt-BR" sz="2400" dirty="0">
                <a:solidFill>
                  <a:schemeClr val="bg1"/>
                </a:solidFill>
              </a:rPr>
              <a:t>Outro idoso, do mesmo domicílio, que   receba o benefício, não entra no cômputo da renda </a:t>
            </a:r>
            <a:r>
              <a:rPr lang="pt-BR" sz="2400" i="1" dirty="0">
                <a:solidFill>
                  <a:schemeClr val="bg1"/>
                </a:solidFill>
              </a:rPr>
              <a:t>per capita</a:t>
            </a:r>
            <a:r>
              <a:rPr lang="pt-BR" sz="2400" dirty="0">
                <a:solidFill>
                  <a:schemeClr val="bg1"/>
                </a:solidFill>
              </a:rPr>
              <a:t>.</a:t>
            </a:r>
          </a:p>
          <a:p>
            <a:pPr marL="1828800" lvl="3" indent="-457200">
              <a:buFont typeface="Wingdings" panose="05000000000000000000" pitchFamily="2" charset="2"/>
              <a:buChar char="ü"/>
            </a:pPr>
            <a:r>
              <a:rPr lang="pt-BR" sz="2400" dirty="0">
                <a:solidFill>
                  <a:schemeClr val="bg1"/>
                </a:solidFill>
              </a:rPr>
              <a:t>Inscrição no Cadastro Único para Programas Sociais do Governo Federal - </a:t>
            </a:r>
            <a:r>
              <a:rPr lang="pt-BR" sz="2400" dirty="0" err="1">
                <a:solidFill>
                  <a:schemeClr val="bg1"/>
                </a:solidFill>
              </a:rPr>
              <a:t>CadÚnico</a:t>
            </a:r>
            <a:r>
              <a:rPr lang="pt-BR" sz="240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36927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29EF443D-D095-4FCD-A9B0-594DEB248E49}"/>
              </a:ext>
            </a:extLst>
          </p:cNvPr>
          <p:cNvSpPr txBox="1"/>
          <p:nvPr/>
        </p:nvSpPr>
        <p:spPr>
          <a:xfrm>
            <a:off x="0" y="59580"/>
            <a:ext cx="105863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Cadastramento dos Idosos do Município</a:t>
            </a:r>
          </a:p>
          <a:p>
            <a:pPr lvl="2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 Organização e apoio aos grupos tradicionais de Idosos (todos).</a:t>
            </a:r>
          </a:p>
          <a:p>
            <a:pPr lvl="2" algn="just">
              <a:spcAft>
                <a:spcPts val="600"/>
              </a:spcAft>
            </a:pPr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4CE85AD-D73F-4A68-9B2E-3627DD44E52C}"/>
              </a:ext>
            </a:extLst>
          </p:cNvPr>
          <p:cNvSpPr txBox="1"/>
          <p:nvPr/>
        </p:nvSpPr>
        <p:spPr>
          <a:xfrm>
            <a:off x="867266" y="1828799"/>
            <a:ext cx="1071159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Prestação de informações para benefícios sociais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pt-BR" sz="2800" dirty="0">
                <a:solidFill>
                  <a:schemeClr val="bg1"/>
                </a:solidFill>
              </a:rPr>
              <a:t>Tarifa social de Energia elétrica (Lei federal n. 12.212, de 20 de janeiro de 2010). 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pt-BR" sz="2800" dirty="0">
                <a:solidFill>
                  <a:schemeClr val="bg1"/>
                </a:solidFill>
              </a:rPr>
              <a:t>Tarifas sociais de água e esgoto e de IPTU, conforme dispuserem as leis dos referidos municípios. 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pt-BR" sz="2800" dirty="0">
                <a:solidFill>
                  <a:schemeClr val="bg1"/>
                </a:solidFill>
              </a:rPr>
              <a:t>Fornecimento de documentos que certifiquem situações de pobreza para fazer jus a direitos especiais, inclusive o BPC.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pt-BR" sz="2800" dirty="0">
                <a:solidFill>
                  <a:schemeClr val="bg1"/>
                </a:solidFill>
              </a:rPr>
              <a:t> Habilitação para habitação popular.</a:t>
            </a:r>
          </a:p>
        </p:txBody>
      </p:sp>
    </p:spTree>
    <p:extLst>
      <p:ext uri="{BB962C8B-B14F-4D97-AF65-F5344CB8AC3E}">
        <p14:creationId xmlns:p14="http://schemas.microsoft.com/office/powerpoint/2010/main" val="173286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974E7D-5EBD-4271-A3EE-89E6D5A46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864381"/>
            <a:ext cx="9613861" cy="1376721"/>
          </a:xfrm>
        </p:spPr>
        <p:txBody>
          <a:bodyPr/>
          <a:lstStyle/>
          <a:p>
            <a:pPr algn="ctr"/>
            <a:r>
              <a:rPr lang="pt-BR" dirty="0"/>
              <a:t>ESPORTE E LAZER (Art. 20 a 25)</a:t>
            </a:r>
            <a:br>
              <a:rPr lang="pt-BR" dirty="0"/>
            </a:br>
            <a:endParaRPr lang="pt-BR" dirty="0"/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0305EE0-843A-443B-BC92-91BC2BAA0C3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7" y="2241103"/>
            <a:ext cx="10610739" cy="2313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800" dirty="0"/>
              <a:t>Oferta e fiscalização  de opções de esporte e lazer.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800" dirty="0"/>
              <a:t>50%  de desconto no valor dos ingressos para eventos esportivos e de lazer – acesso prioritário.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2800" dirty="0"/>
              <a:t>Atividades e equipamentos públicos de esporte  e lazer (</a:t>
            </a:r>
            <a:r>
              <a:rPr lang="pt-BR" sz="2400" dirty="0"/>
              <a:t>competição e condicionamento) </a:t>
            </a:r>
            <a:r>
              <a:rPr lang="pt-BR" sz="2800" dirty="0"/>
              <a:t>.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84C81D43-A68D-466C-ABAF-D1786536707D}"/>
              </a:ext>
            </a:extLst>
          </p:cNvPr>
          <p:cNvSpPr txBox="1"/>
          <p:nvPr/>
        </p:nvSpPr>
        <p:spPr>
          <a:xfrm>
            <a:off x="1886000" y="5289013"/>
            <a:ext cx="8012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garantir dignidade, integração e participação comunitária, manutenção de condições biopsicossociais.</a:t>
            </a:r>
          </a:p>
        </p:txBody>
      </p:sp>
      <p:sp>
        <p:nvSpPr>
          <p:cNvPr id="10" name="Seta para baixo 4">
            <a:extLst>
              <a:ext uri="{FF2B5EF4-FFF2-40B4-BE49-F238E27FC236}">
                <a16:creationId xmlns:a16="http://schemas.microsoft.com/office/drawing/2014/main" id="{7F10B7A5-40E4-40EC-841D-F18E58ADF5BA}"/>
              </a:ext>
            </a:extLst>
          </p:cNvPr>
          <p:cNvSpPr/>
          <p:nvPr/>
        </p:nvSpPr>
        <p:spPr>
          <a:xfrm>
            <a:off x="6251942" y="4530453"/>
            <a:ext cx="484632" cy="8309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41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52922F-2B2C-448C-BA7A-3A19FDF6C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CULTURA (Art. 20 a 25)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4A76E67-E992-4F23-8712-707487E20D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102947"/>
            <a:ext cx="10622417" cy="3599316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sz="3200" dirty="0"/>
              <a:t>Promoção de atividades artísticas e culturais envolvendo idosos.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sz="3200" dirty="0"/>
              <a:t>Incentivar o acesso a exposições, teatro, coral, dança, oficinas de  artesanato, visitas a cidades, museus e espaços culturais.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sz="3200" dirty="0"/>
          </a:p>
          <a:p>
            <a:pPr lvl="3" algn="just">
              <a:buFont typeface="Wingdings" panose="05000000000000000000" pitchFamily="2" charset="2"/>
              <a:buChar char="ü"/>
            </a:pPr>
            <a:r>
              <a:rPr lang="pt-BR" sz="2800" dirty="0"/>
              <a:t>50%  de desconto no valor dos ingressos para eventos culturais – ingresso prioritário (fiscalização municipal).</a:t>
            </a:r>
          </a:p>
          <a:p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6607344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C7C280D2-63C4-4649-843A-1CCECB0C202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8" y="997553"/>
            <a:ext cx="96139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EDUCAÇÃO (Art. 20 a 25)</a:t>
            </a:r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F5E946AA-3AE4-4DF1-951A-DFA031ADE32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8" y="2129406"/>
            <a:ext cx="10244628" cy="5636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800" dirty="0"/>
              <a:t>Leis e direitos dos idosos – um conhecimento que deve alcançar a todos: idosos, famílias, profissionais,  agente públicos e sociedade em geral.</a:t>
            </a:r>
          </a:p>
          <a:p>
            <a:pPr marL="0" lvl="1" algn="just"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800" dirty="0"/>
              <a:t>Conteúdos voltados ao processo de envelhecimento, ao respeito e à valorização das pessoas idosas nos currículos mínimos        		</a:t>
            </a:r>
          </a:p>
          <a:p>
            <a:pPr marL="0" lvl="1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pt-BR" sz="2800" dirty="0"/>
              <a:t>		</a:t>
            </a:r>
          </a:p>
          <a:p>
            <a:pPr marL="0" lvl="1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pt-BR" sz="2800" dirty="0"/>
              <a:t>		evitar preconceito e aumentar a solidariedade.</a:t>
            </a:r>
          </a:p>
          <a:p>
            <a:pPr marL="0" lvl="1" algn="ctr">
              <a:buFont typeface="Wingdings" pitchFamily="2" charset="2"/>
              <a:buChar char="Ø"/>
            </a:pPr>
            <a:endParaRPr lang="pt-BR" sz="2800" dirty="0"/>
          </a:p>
          <a:p>
            <a:pPr marL="0" lvl="1" algn="ctr">
              <a:buFont typeface="Wingdings" pitchFamily="2" charset="2"/>
              <a:buChar char="Ø"/>
            </a:pPr>
            <a:endParaRPr lang="pt-BR" sz="2800" dirty="0"/>
          </a:p>
          <a:p>
            <a:endParaRPr lang="pt-BR" dirty="0"/>
          </a:p>
        </p:txBody>
      </p:sp>
      <p:sp>
        <p:nvSpPr>
          <p:cNvPr id="9" name="Seta para baixo 4">
            <a:extLst>
              <a:ext uri="{FF2B5EF4-FFF2-40B4-BE49-F238E27FC236}">
                <a16:creationId xmlns:a16="http://schemas.microsoft.com/office/drawing/2014/main" id="{7E6A4A4B-5768-421A-B30F-4D59C089B9AF}"/>
              </a:ext>
            </a:extLst>
          </p:cNvPr>
          <p:cNvSpPr/>
          <p:nvPr/>
        </p:nvSpPr>
        <p:spPr>
          <a:xfrm>
            <a:off x="6251942" y="4662434"/>
            <a:ext cx="484632" cy="8309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095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66160346-6673-4C01-B7EF-1FD0A3B4C6E2}"/>
              </a:ext>
            </a:extLst>
          </p:cNvPr>
          <p:cNvSpPr txBox="1"/>
          <p:nvPr/>
        </p:nvSpPr>
        <p:spPr>
          <a:xfrm>
            <a:off x="744718" y="471340"/>
            <a:ext cx="9766169" cy="5565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Acesso a cursos de alfabetização para idosos e em módulos especiais, ensino fundamental,  cursos informativos, oficinas, inclusão digital.</a:t>
            </a:r>
          </a:p>
          <a:p>
            <a:pPr marL="457200" indent="-4572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Universidade aberta – graduação ou extensão para idosos.</a:t>
            </a:r>
          </a:p>
          <a:p>
            <a:pPr marL="457200" indent="-4572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Trabalho intergeracional: Escola,  </a:t>
            </a:r>
            <a:r>
              <a:rPr lang="pt-BR" sz="3200" dirty="0" err="1">
                <a:solidFill>
                  <a:schemeClr val="bg1"/>
                </a:solidFill>
              </a:rPr>
              <a:t>ILPIs</a:t>
            </a:r>
            <a:r>
              <a:rPr lang="pt-BR" sz="3200" dirty="0">
                <a:solidFill>
                  <a:schemeClr val="bg1"/>
                </a:solidFill>
              </a:rPr>
              <a:t>, centros comunitários. </a:t>
            </a:r>
          </a:p>
          <a:p>
            <a:pPr algn="just">
              <a:spcAft>
                <a:spcPts val="600"/>
              </a:spcAft>
            </a:pPr>
            <a:r>
              <a:rPr lang="pt-BR" sz="3200" baseline="-25000" dirty="0">
                <a:solidFill>
                  <a:schemeClr val="bg1"/>
                </a:solidFill>
              </a:rPr>
              <a:t> </a:t>
            </a:r>
          </a:p>
          <a:p>
            <a:pPr algn="ctr">
              <a:spcAft>
                <a:spcPts val="600"/>
              </a:spcAft>
            </a:pPr>
            <a:r>
              <a:rPr lang="pt-BR" sz="3200" dirty="0">
                <a:solidFill>
                  <a:schemeClr val="bg1"/>
                </a:solidFill>
              </a:rPr>
              <a:t>Aprendizagem é um processo que deve ocorrer ao longo da vida inteira!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pt-BR" sz="3200" baseline="-2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96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837822-C497-4394-8A19-1DE41C84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74494"/>
            <a:ext cx="9613861" cy="1080938"/>
          </a:xfrm>
        </p:spPr>
        <p:txBody>
          <a:bodyPr/>
          <a:lstStyle/>
          <a:p>
            <a:pPr algn="ctr"/>
            <a:r>
              <a:rPr lang="pt-BR" dirty="0"/>
              <a:t>TRANSPORTE E URBANISMO ( Art. 39 a 42)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8B46653-F001-40C1-A2A7-64D9A92A9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186041"/>
            <a:ext cx="9613861" cy="35993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3200" dirty="0"/>
              <a:t>Direito de ir e vir - Envelhecimento ativo e saudável, com autonomia, independência, qualidade de vida – mobilidade e acessibilidade.</a:t>
            </a:r>
          </a:p>
          <a:p>
            <a:pPr marL="0" indent="0" algn="ctr">
              <a:buNone/>
            </a:pPr>
            <a:endParaRPr lang="pt-BR" sz="3200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sz="3200" dirty="0"/>
              <a:t>Gratuidade no transporte público convencional urbano e interurbano  para todos com 65 anos ou mais – </a:t>
            </a:r>
            <a:r>
              <a:rPr lang="pt-BR" sz="3200" u="sng" dirty="0"/>
              <a:t>documento comprovando a idade</a:t>
            </a:r>
            <a:r>
              <a:rPr lang="pt-BR" sz="3200" dirty="0"/>
              <a:t>.  (ou 60?)</a:t>
            </a:r>
          </a:p>
          <a:p>
            <a:pPr marL="0" indent="0" algn="ctr">
              <a:buNone/>
            </a:pPr>
            <a:endParaRPr lang="pt-BR" sz="32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841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F566CD0C-1F1E-4C83-8CE7-F34536BA9712}"/>
              </a:ext>
            </a:extLst>
          </p:cNvPr>
          <p:cNvSpPr txBox="1"/>
          <p:nvPr/>
        </p:nvSpPr>
        <p:spPr>
          <a:xfrm>
            <a:off x="716437" y="452487"/>
            <a:ext cx="989814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Prioridade no embarque e desembarque.</a:t>
            </a:r>
          </a:p>
          <a:p>
            <a:pPr lvl="1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Reserva de 10% de assentos nos veículos.</a:t>
            </a:r>
          </a:p>
          <a:p>
            <a:pPr lvl="1" algn="just">
              <a:spcAft>
                <a:spcPts val="6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Regras especiais para gratuidade  </a:t>
            </a:r>
            <a:r>
              <a:rPr lang="pt-BR" sz="3200" dirty="0" err="1">
                <a:solidFill>
                  <a:schemeClr val="bg1"/>
                </a:solidFill>
              </a:rPr>
              <a:t>intra</a:t>
            </a:r>
            <a:r>
              <a:rPr lang="pt-BR" sz="3200" dirty="0">
                <a:solidFill>
                  <a:schemeClr val="bg1"/>
                </a:solidFill>
              </a:rPr>
              <a:t> e interestadual – </a:t>
            </a:r>
            <a:r>
              <a:rPr lang="pt-BR" sz="3200" u="sng" dirty="0">
                <a:solidFill>
                  <a:schemeClr val="bg1"/>
                </a:solidFill>
              </a:rPr>
              <a:t>Idade (60), documentos e  condições socioeconômicas, prazos, etc.</a:t>
            </a:r>
          </a:p>
          <a:p>
            <a:pPr lvl="3" algn="just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Transporte interestadual (em SC também intermunicipal). </a:t>
            </a:r>
          </a:p>
          <a:p>
            <a:pPr lvl="3" algn="just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2 vagas gratuitas (renda até 2 SM).</a:t>
            </a:r>
          </a:p>
          <a:p>
            <a:pPr lvl="3" algn="just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50% desconto nas demais vagas (renda até 2 SM)</a:t>
            </a:r>
          </a:p>
          <a:p>
            <a:pPr lvl="1" algn="just">
              <a:spcAft>
                <a:spcPts val="600"/>
              </a:spcAft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1" algn="ctr">
              <a:spcAft>
                <a:spcPts val="600"/>
              </a:spcAft>
              <a:buFont typeface="Wingdings" pitchFamily="2" charset="2"/>
              <a:buChar char="Ø"/>
            </a:pP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31025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8AC23BBD-B904-4C1A-B8BD-C98C01FB7AC9}"/>
              </a:ext>
            </a:extLst>
          </p:cNvPr>
          <p:cNvSpPr txBox="1"/>
          <p:nvPr/>
        </p:nvSpPr>
        <p:spPr>
          <a:xfrm>
            <a:off x="405353" y="452487"/>
            <a:ext cx="989814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5% de vagas bem posicionadas nos estacionamentos públicos e privados.</a:t>
            </a:r>
          </a:p>
          <a:p>
            <a:pPr lvl="1"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2">
              <a:buFont typeface="Wingdings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Resolução CONTRAN 303/2008.</a:t>
            </a:r>
          </a:p>
          <a:p>
            <a:pPr lvl="2">
              <a:buFont typeface="Wingdings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Vagas sinalizadas e fiscalizadas.</a:t>
            </a:r>
          </a:p>
          <a:p>
            <a:pPr lvl="2">
              <a:buFont typeface="Wingdings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Credencial emitida por autoridade municipal ou DETRAN.</a:t>
            </a:r>
          </a:p>
        </p:txBody>
      </p:sp>
      <p:pic>
        <p:nvPicPr>
          <p:cNvPr id="4" name="Imagem 3" descr="Resultado de imagem para modelo de credencial  vasga idoso">
            <a:extLst>
              <a:ext uri="{FF2B5EF4-FFF2-40B4-BE49-F238E27FC236}">
                <a16:creationId xmlns:a16="http://schemas.microsoft.com/office/drawing/2014/main" id="{69ED59C4-B6EB-4BA9-AF38-EEFF889B174A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7904" y="3284984"/>
            <a:ext cx="453650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09589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03498DA0-A639-4690-A80E-F2AB6BF145C7}"/>
              </a:ext>
            </a:extLst>
          </p:cNvPr>
          <p:cNvSpPr txBox="1"/>
          <p:nvPr/>
        </p:nvSpPr>
        <p:spPr>
          <a:xfrm>
            <a:off x="311085" y="358219"/>
            <a:ext cx="999241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Idoso motorista ou passageiro.</a:t>
            </a:r>
          </a:p>
          <a:p>
            <a:pPr lvl="2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CTB, art. 181 – infração gravíssima: multa e </a:t>
            </a:r>
            <a:r>
              <a:rPr lang="pt-BR" sz="3200" dirty="0" err="1">
                <a:solidFill>
                  <a:schemeClr val="bg1"/>
                </a:solidFill>
              </a:rPr>
              <a:t>guinchamento</a:t>
            </a:r>
            <a:r>
              <a:rPr lang="pt-BR" sz="3200" dirty="0">
                <a:solidFill>
                  <a:schemeClr val="bg1"/>
                </a:solidFill>
              </a:rPr>
              <a:t>.</a:t>
            </a:r>
          </a:p>
          <a:p>
            <a:pPr lvl="2">
              <a:spcAft>
                <a:spcPts val="1200"/>
              </a:spcAft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2">
              <a:spcAft>
                <a:spcPts val="1200"/>
              </a:spcAft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2">
              <a:spcAft>
                <a:spcPts val="1200"/>
              </a:spcAft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2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Motoristas de ônibus e táxis: cursos,  informações e capacitação para o atendimento à pessoa idosa.</a:t>
            </a:r>
          </a:p>
          <a:p>
            <a:pPr lvl="2" algn="ctr">
              <a:spcAft>
                <a:spcPts val="1200"/>
              </a:spcAft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4" name="Seta para baixo 3">
            <a:extLst>
              <a:ext uri="{FF2B5EF4-FFF2-40B4-BE49-F238E27FC236}">
                <a16:creationId xmlns:a16="http://schemas.microsoft.com/office/drawing/2014/main" id="{EEC7C6B6-E18E-448E-978E-0DBD7ECE6C60}"/>
              </a:ext>
            </a:extLst>
          </p:cNvPr>
          <p:cNvSpPr/>
          <p:nvPr/>
        </p:nvSpPr>
        <p:spPr>
          <a:xfrm>
            <a:off x="6057876" y="1770945"/>
            <a:ext cx="34061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79D8C80A-0CB9-4AB5-A242-C58166785657}"/>
              </a:ext>
            </a:extLst>
          </p:cNvPr>
          <p:cNvSpPr txBox="1"/>
          <p:nvPr/>
        </p:nvSpPr>
        <p:spPr>
          <a:xfrm>
            <a:off x="4139952" y="2848099"/>
            <a:ext cx="500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FISCALIZAÇÃO MUNICIPAL</a:t>
            </a:r>
          </a:p>
        </p:txBody>
      </p:sp>
    </p:spTree>
    <p:extLst>
      <p:ext uri="{BB962C8B-B14F-4D97-AF65-F5344CB8AC3E}">
        <p14:creationId xmlns:p14="http://schemas.microsoft.com/office/powerpoint/2010/main" val="328264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48826C9C-3260-48D0-9B16-C404BF8D69F7}"/>
              </a:ext>
            </a:extLst>
          </p:cNvPr>
          <p:cNvSpPr txBox="1"/>
          <p:nvPr/>
        </p:nvSpPr>
        <p:spPr>
          <a:xfrm>
            <a:off x="539551" y="548680"/>
            <a:ext cx="983935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BR" sz="3200" b="1" dirty="0">
                <a:solidFill>
                  <a:schemeClr val="bg1"/>
                </a:solidFill>
              </a:rPr>
              <a:t>Acessibilidade/mobilidade: </a:t>
            </a:r>
            <a:r>
              <a:rPr lang="pt-BR" sz="3200" dirty="0">
                <a:solidFill>
                  <a:schemeClr val="bg1"/>
                </a:solidFill>
              </a:rPr>
              <a:t>ruas, calçadas, 	calçamentos, iluminação, tráfego, 	faixas de 	segurança, ciclovias, 	banheiros, bancos, praças e 	prédios 	públicos.</a:t>
            </a:r>
          </a:p>
          <a:p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E242AE9-FE5E-49EB-8BD4-8B817B48E2AE}"/>
              </a:ext>
            </a:extLst>
          </p:cNvPr>
          <p:cNvSpPr txBox="1"/>
          <p:nvPr/>
        </p:nvSpPr>
        <p:spPr>
          <a:xfrm>
            <a:off x="2696066" y="3501008"/>
            <a:ext cx="94456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pt-BR" sz="3200" b="1" dirty="0">
                <a:solidFill>
                  <a:schemeClr val="bg1"/>
                </a:solidFill>
              </a:rPr>
              <a:t>Transporte aéreo </a:t>
            </a:r>
            <a:r>
              <a:rPr lang="pt-BR" sz="3200" dirty="0">
                <a:solidFill>
                  <a:schemeClr val="bg1"/>
                </a:solidFill>
              </a:rPr>
              <a:t>– </a:t>
            </a:r>
            <a:r>
              <a:rPr lang="pt-BR" sz="3200" u="sng" dirty="0">
                <a:solidFill>
                  <a:schemeClr val="bg1"/>
                </a:solidFill>
              </a:rPr>
              <a:t>não há gratuidade!</a:t>
            </a:r>
          </a:p>
          <a:p>
            <a:pPr lvl="2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Prioridade no embarque.</a:t>
            </a:r>
          </a:p>
          <a:p>
            <a:pPr lvl="2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Desconto de 80% para o acompanhante.</a:t>
            </a:r>
          </a:p>
          <a:p>
            <a:pPr lvl="2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 Resolução ANAC – PNAE – 280/2013.</a:t>
            </a:r>
          </a:p>
          <a:p>
            <a:pPr lvl="2">
              <a:buFont typeface="Wingdings" pitchFamily="2" charset="2"/>
              <a:buChar char="Ø"/>
            </a:pP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70202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03CA44-CC00-4661-9259-ED7ABBDA8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OUTROS DIREITOS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05B7C52-1F1B-4AAC-A3B3-5FCD2E8BD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157760"/>
            <a:ext cx="9613861" cy="3599316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BR" sz="2800" dirty="0"/>
              <a:t>Atendimento preferencial junto a órgãos públicos e privados prestadores de serviços à população (Decreto 1.948-96, art. 17; Estatuto, art. 3º,§1º, I e §2º; Lei 10.048/2000).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BR" sz="2800" dirty="0"/>
              <a:t>Prioridade de tramitação de processos judiciais e administrativos (Estatuto, art. 71; CPC, Art. 1.048, I).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pt-BR" sz="2800" dirty="0"/>
              <a:t>Prioridade no recebimento da restituição do imposto de renda (Estatuto, art. 3º, IX).</a:t>
            </a:r>
          </a:p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endParaRPr lang="pt-BR" sz="2800" dirty="0"/>
          </a:p>
          <a:p>
            <a:endParaRPr lang="pt-BR" sz="2800" dirty="0"/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423761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9CA858D-72DA-4DC2-A704-F468578202A9}"/>
              </a:ext>
            </a:extLst>
          </p:cNvPr>
          <p:cNvSpPr txBox="1"/>
          <p:nvPr/>
        </p:nvSpPr>
        <p:spPr>
          <a:xfrm>
            <a:off x="527901" y="329062"/>
            <a:ext cx="9869864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pt-BR" sz="3200" dirty="0">
                <a:solidFill>
                  <a:schemeClr val="bg1"/>
                </a:solidFill>
              </a:rPr>
              <a:t>Isenção parcial do imposto de renda (IRPF) aos 65 anos (Lei 7.713/88, art. 6º, XV).</a:t>
            </a:r>
          </a:p>
          <a:p>
            <a:pPr algn="just">
              <a:spcAft>
                <a:spcPts val="600"/>
              </a:spcAft>
              <a:buFont typeface="Wingdings" pitchFamily="2" charset="2"/>
              <a:buChar char="ü"/>
            </a:pPr>
            <a:endParaRPr lang="pt-BR" sz="3200" dirty="0">
              <a:solidFill>
                <a:schemeClr val="bg1"/>
              </a:solidFill>
            </a:endParaRPr>
          </a:p>
          <a:p>
            <a:pPr lvl="0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pt-BR" sz="3200" dirty="0">
                <a:solidFill>
                  <a:schemeClr val="bg1"/>
                </a:solidFill>
              </a:rPr>
              <a:t>Isenção total do imposto de renda para </a:t>
            </a:r>
            <a:r>
              <a:rPr lang="pt-BR" sz="3200" u="sng" dirty="0">
                <a:solidFill>
                  <a:schemeClr val="bg1"/>
                </a:solidFill>
              </a:rPr>
              <a:t>aposentados</a:t>
            </a:r>
            <a:r>
              <a:rPr lang="pt-BR" sz="3200" dirty="0">
                <a:solidFill>
                  <a:schemeClr val="bg1"/>
                </a:solidFill>
              </a:rPr>
              <a:t> (e </a:t>
            </a:r>
            <a:r>
              <a:rPr lang="pt-BR" sz="3200" u="sng" dirty="0">
                <a:solidFill>
                  <a:schemeClr val="bg1"/>
                </a:solidFill>
              </a:rPr>
              <a:t>pensionistas</a:t>
            </a:r>
            <a:r>
              <a:rPr lang="pt-BR" sz="3200" dirty="0">
                <a:solidFill>
                  <a:schemeClr val="bg1"/>
                </a:solidFill>
              </a:rPr>
              <a:t>) portadores de doenças graves indicadas em lei (Lei 7.713/88, art. 6º, XIV e XXI).</a:t>
            </a:r>
          </a:p>
          <a:p>
            <a:pPr lvl="0" algn="just">
              <a:spcAft>
                <a:spcPts val="600"/>
              </a:spcAft>
            </a:pPr>
            <a:r>
              <a:rPr lang="pt-BR" sz="2400" dirty="0">
                <a:solidFill>
                  <a:schemeClr val="bg1"/>
                </a:solidFill>
              </a:rPr>
              <a:t>tuberculose ativa, alienação mental, esclerose múltipla, neoplasia maligna, cegueira, hanseníase, paralisia irreversível e incapacitante, cardiopatia grave, doença de Parkinson, </a:t>
            </a:r>
            <a:r>
              <a:rPr lang="pt-BR" sz="2400" dirty="0" err="1">
                <a:solidFill>
                  <a:schemeClr val="bg1"/>
                </a:solidFill>
              </a:rPr>
              <a:t>espondiloartrose</a:t>
            </a:r>
            <a:r>
              <a:rPr lang="pt-BR" sz="2400" dirty="0">
                <a:solidFill>
                  <a:schemeClr val="bg1"/>
                </a:solidFill>
              </a:rPr>
              <a:t> anquilosante, nefropatia grave, hepatopatia grave, estados avançados da doença de </a:t>
            </a:r>
            <a:r>
              <a:rPr lang="pt-BR" sz="2400" dirty="0" err="1">
                <a:solidFill>
                  <a:schemeClr val="bg1"/>
                </a:solidFill>
              </a:rPr>
              <a:t>Paget</a:t>
            </a:r>
            <a:r>
              <a:rPr lang="pt-BR" sz="2400" dirty="0">
                <a:solidFill>
                  <a:schemeClr val="bg1"/>
                </a:solidFill>
              </a:rPr>
              <a:t> (osteíte deformante), contaminação por radiação, síndrome da imunodeficiência adquirida. </a:t>
            </a:r>
          </a:p>
        </p:txBody>
      </p:sp>
    </p:spTree>
    <p:extLst>
      <p:ext uri="{BB962C8B-B14F-4D97-AF65-F5344CB8AC3E}">
        <p14:creationId xmlns:p14="http://schemas.microsoft.com/office/powerpoint/2010/main" val="257768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4A373CC2-4F20-4A95-AF7D-F618FE7367DD}"/>
              </a:ext>
            </a:extLst>
          </p:cNvPr>
          <p:cNvSpPr txBox="1"/>
          <p:nvPr/>
        </p:nvSpPr>
        <p:spPr>
          <a:xfrm>
            <a:off x="367645" y="367645"/>
            <a:ext cx="9907571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Direito de dispor de seus bens, proventos, pensões e benefícios.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(Lei 8.842/94, art. 10, § 1º; Estatuto, art. 102).</a:t>
            </a:r>
          </a:p>
          <a:p>
            <a:pPr algn="ctr"/>
            <a:endParaRPr lang="pt-BR" sz="3200" dirty="0">
              <a:solidFill>
                <a:schemeClr val="bg1"/>
              </a:solidFill>
            </a:endParaRPr>
          </a:p>
          <a:p>
            <a:pPr lvl="3" algn="just">
              <a:buFont typeface="Wingdings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Independe de idade.</a:t>
            </a:r>
          </a:p>
          <a:p>
            <a:pPr lvl="3" algn="just">
              <a:buFont typeface="Wingdings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Pleno uso de suas capacidades mentais – não ser interditado.</a:t>
            </a:r>
          </a:p>
          <a:p>
            <a:pPr lvl="3" algn="just">
              <a:buFont typeface="Wingdings" pitchFamily="2" charset="2"/>
              <a:buChar char="Ø"/>
            </a:pPr>
            <a:r>
              <a:rPr lang="pt-BR" sz="2800" dirty="0">
                <a:solidFill>
                  <a:schemeClr val="bg1"/>
                </a:solidFill>
              </a:rPr>
              <a:t>Tomada de decisão apoiada (CC art. 1.783-A).</a:t>
            </a:r>
          </a:p>
          <a:p>
            <a:pPr algn="ctr"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i="1" dirty="0">
                <a:solidFill>
                  <a:schemeClr val="bg1"/>
                </a:solidFill>
              </a:rPr>
              <a:t>Apropriar-se de bens, cartão bancário ou rendimentos  é CRIME!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</a:rPr>
              <a:t>“Não existe herança de pessoa viva!”</a:t>
            </a:r>
          </a:p>
        </p:txBody>
      </p:sp>
    </p:spTree>
    <p:extLst>
      <p:ext uri="{BB962C8B-B14F-4D97-AF65-F5344CB8AC3E}">
        <p14:creationId xmlns:p14="http://schemas.microsoft.com/office/powerpoint/2010/main" val="110050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8D8693D9-3C17-4CE3-BA55-844EF3176DA6}"/>
              </a:ext>
            </a:extLst>
          </p:cNvPr>
          <p:cNvSpPr txBox="1"/>
          <p:nvPr/>
        </p:nvSpPr>
        <p:spPr>
          <a:xfrm>
            <a:off x="452487" y="452487"/>
            <a:ext cx="95682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Font typeface="Wingdings" pitchFamily="2" charset="2"/>
              <a:buChar char="ü"/>
            </a:pPr>
            <a:r>
              <a:rPr lang="pt-BR" sz="3200" dirty="0">
                <a:solidFill>
                  <a:schemeClr val="bg1"/>
                </a:solidFill>
              </a:rPr>
              <a:t>Direito de casar:</a:t>
            </a:r>
          </a:p>
          <a:p>
            <a:pPr lvl="2">
              <a:spcAft>
                <a:spcPts val="1200"/>
              </a:spcAft>
              <a:buFont typeface="Wingdings" pitchFamily="2" charset="2"/>
              <a:buChar char="ü"/>
            </a:pPr>
            <a:r>
              <a:rPr lang="pt-BR" sz="3200" dirty="0">
                <a:solidFill>
                  <a:schemeClr val="bg1"/>
                </a:solidFill>
              </a:rPr>
              <a:t>Não ser interditado; ter pleno domínio de suas faculdades mentais;</a:t>
            </a:r>
          </a:p>
          <a:p>
            <a:pPr lvl="2">
              <a:spcAft>
                <a:spcPts val="1200"/>
              </a:spcAft>
              <a:buFont typeface="Wingdings" pitchFamily="2" charset="2"/>
              <a:buChar char="ü"/>
            </a:pPr>
            <a:r>
              <a:rPr lang="pt-BR" sz="3200" dirty="0">
                <a:solidFill>
                  <a:schemeClr val="bg1"/>
                </a:solidFill>
              </a:rPr>
              <a:t> Separação total de bens para maiores de 70 anos.</a:t>
            </a:r>
            <a:endParaRPr lang="pt-BR" sz="2600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3276B56-B68E-41F5-AEFA-C7C017F2BAD5}"/>
              </a:ext>
            </a:extLst>
          </p:cNvPr>
          <p:cNvSpPr txBox="1"/>
          <p:nvPr/>
        </p:nvSpPr>
        <p:spPr>
          <a:xfrm>
            <a:off x="532263" y="3599703"/>
            <a:ext cx="94884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1000"/>
              </a:spcAft>
              <a:buFont typeface="Wingdings" pitchFamily="2" charset="2"/>
              <a:buChar char="ü"/>
            </a:pPr>
            <a:r>
              <a:rPr lang="pt-BR" sz="3200" dirty="0">
                <a:solidFill>
                  <a:schemeClr val="bg1"/>
                </a:solidFill>
              </a:rPr>
              <a:t>Direito a uma vida digna e segura, livre de qualquer tipo de </a:t>
            </a:r>
            <a:r>
              <a:rPr lang="pt-BR" sz="3200" b="1" dirty="0">
                <a:solidFill>
                  <a:schemeClr val="bg1"/>
                </a:solidFill>
              </a:rPr>
              <a:t>violência.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6E654F0-C710-4249-A2A2-EEBA8F4E28FC}"/>
              </a:ext>
            </a:extLst>
          </p:cNvPr>
          <p:cNvSpPr txBox="1"/>
          <p:nvPr/>
        </p:nvSpPr>
        <p:spPr>
          <a:xfrm>
            <a:off x="2818614" y="4920792"/>
            <a:ext cx="8323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Os crimes contra idosos são “tipificados” no Estatuto, do art. 96 ao 109.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95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D8D3BC-56C0-494B-B64C-F7D5FAC64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479845"/>
            <a:ext cx="9613861" cy="1080938"/>
          </a:xfrm>
        </p:spPr>
        <p:txBody>
          <a:bodyPr>
            <a:normAutofit fontScale="90000"/>
          </a:bodyPr>
          <a:lstStyle/>
          <a:p>
            <a:pPr algn="ctr"/>
            <a:br>
              <a:rPr lang="pt-BR" dirty="0"/>
            </a:br>
            <a:r>
              <a:rPr lang="pt-BR" sz="4000" dirty="0"/>
              <a:t>PREVIDÊNCIA SOCIAL (Art. 29 a 32)</a:t>
            </a:r>
            <a:br>
              <a:rPr lang="pt-BR" sz="4000" dirty="0"/>
            </a:br>
            <a:r>
              <a:rPr lang="pt-BR" dirty="0"/>
              <a:t>– garantia de renda na velhice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F39424C-C6BA-4761-A1F2-4DEA9F887A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pt-BR" sz="3200" dirty="0"/>
              <a:t>Aposentadoria e pensão por morte – </a:t>
            </a:r>
          </a:p>
          <a:p>
            <a:pPr lvl="1">
              <a:buFont typeface="Wingdings" pitchFamily="2" charset="2"/>
              <a:buChar char="Ø"/>
            </a:pPr>
            <a:r>
              <a:rPr lang="pt-BR" sz="3200" dirty="0"/>
              <a:t>Critérios segundo as leis do Regime geral (INSS) ou Regime próprio (funcionalismo público).</a:t>
            </a:r>
          </a:p>
          <a:p>
            <a:pPr lvl="2">
              <a:buFont typeface="Wingdings" pitchFamily="2" charset="2"/>
              <a:buChar char="Ø"/>
            </a:pPr>
            <a:endParaRPr lang="pt-BR" sz="3200" dirty="0"/>
          </a:p>
          <a:p>
            <a:pPr lvl="3">
              <a:buFont typeface="Wingdings" panose="05000000000000000000" pitchFamily="2" charset="2"/>
              <a:buChar char="ü"/>
            </a:pPr>
            <a:r>
              <a:rPr lang="pt-BR" sz="2800" dirty="0"/>
              <a:t>Nos regimes próprios, procurar o Departamento de Pessoal  do local de trabalho.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pt-BR" sz="2800" dirty="0"/>
              <a:t>No INSS, agendar atendimento pelo 135.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2976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CC0E752F-1F00-40CE-9A23-D681B2D9F7D6}"/>
              </a:ext>
            </a:extLst>
          </p:cNvPr>
          <p:cNvSpPr txBox="1"/>
          <p:nvPr/>
        </p:nvSpPr>
        <p:spPr>
          <a:xfrm>
            <a:off x="490194" y="622172"/>
            <a:ext cx="991699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Aposentados por invalidez pelo INSS:</a:t>
            </a:r>
          </a:p>
          <a:p>
            <a:pPr lvl="1">
              <a:buFont typeface="Wingdings" pitchFamily="2" charset="2"/>
              <a:buChar char="Ø"/>
            </a:pPr>
            <a:endParaRPr lang="pt-BR" sz="3200" dirty="0">
              <a:solidFill>
                <a:schemeClr val="bg1"/>
              </a:solidFill>
            </a:endParaRPr>
          </a:p>
          <a:p>
            <a:pPr lvl="2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Acréscimo de 25% sobre a renda da aposentadoria quando necessitar de acompanhamento contínuo (Lei 8.213, art. 45).</a:t>
            </a:r>
          </a:p>
          <a:p>
            <a:pPr lvl="2"/>
            <a:endParaRPr lang="pt-BR" sz="3200" dirty="0">
              <a:solidFill>
                <a:schemeClr val="bg1"/>
              </a:solidFill>
            </a:endParaRPr>
          </a:p>
          <a:p>
            <a:pPr lvl="2">
              <a:buFont typeface="Wingdings" pitchFamily="2" charset="2"/>
              <a:buChar char="Ø"/>
            </a:pPr>
            <a:r>
              <a:rPr lang="pt-BR" sz="3200" dirty="0">
                <a:solidFill>
                  <a:schemeClr val="bg1"/>
                </a:solidFill>
              </a:rPr>
              <a:t>Aposentado por tempo de serviço – via judicial.</a:t>
            </a:r>
          </a:p>
        </p:txBody>
      </p:sp>
    </p:spTree>
    <p:extLst>
      <p:ext uri="{BB962C8B-B14F-4D97-AF65-F5344CB8AC3E}">
        <p14:creationId xmlns:p14="http://schemas.microsoft.com/office/powerpoint/2010/main" val="3883973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88D31E-1EED-482A-9A6A-A6BC05A04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HABITAÇÃO (Art. 37-38)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FAD0A5B-D1EE-40B2-A83C-930D30116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252030"/>
            <a:ext cx="10320759" cy="3852742"/>
          </a:xfrm>
        </p:spPr>
        <p:txBody>
          <a:bodyPr>
            <a:normAutofit fontScale="92500" lnSpcReduction="20000"/>
          </a:bodyPr>
          <a:lstStyle/>
          <a:p>
            <a:pPr lvl="1">
              <a:buFont typeface="Wingdings" pitchFamily="2" charset="2"/>
              <a:buChar char="Ø"/>
            </a:pPr>
            <a:r>
              <a:rPr lang="pt-BR" sz="3300" dirty="0"/>
              <a:t>O idoso tem direito à moradia digna: com a família, sozinho ou em ILPI, conforme desejar.</a:t>
            </a:r>
          </a:p>
          <a:p>
            <a:pPr lvl="1">
              <a:buFont typeface="Wingdings" pitchFamily="2" charset="2"/>
              <a:buChar char="Ø"/>
            </a:pPr>
            <a:endParaRPr lang="pt-BR" sz="33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pt-BR" sz="3300" dirty="0"/>
              <a:t>Atendimento prioritariamente pela família. ILPI para situações  extremas.</a:t>
            </a:r>
          </a:p>
          <a:p>
            <a:pPr lvl="2">
              <a:buFont typeface="Wingdings" pitchFamily="2" charset="2"/>
              <a:buChar char="Ø"/>
            </a:pPr>
            <a:endParaRPr lang="pt-BR" sz="3300" dirty="0"/>
          </a:p>
          <a:p>
            <a:pPr lvl="1">
              <a:buFont typeface="Wingdings" pitchFamily="2" charset="2"/>
              <a:buChar char="Ø"/>
            </a:pPr>
            <a:r>
              <a:rPr lang="pt-BR" sz="3300" dirty="0"/>
              <a:t>Prioridade nos programas habitacionais populares (3%).</a:t>
            </a:r>
          </a:p>
          <a:p>
            <a:pPr lvl="2">
              <a:buFont typeface="Wingdings" pitchFamily="2" charset="2"/>
              <a:buChar char="Ø"/>
            </a:pPr>
            <a:r>
              <a:rPr lang="pt-BR" sz="3300" dirty="0"/>
              <a:t>Acessibilidade.</a:t>
            </a:r>
          </a:p>
          <a:p>
            <a:pPr lvl="2">
              <a:buFont typeface="Wingdings" pitchFamily="2" charset="2"/>
              <a:buChar char="Ø"/>
            </a:pPr>
            <a:r>
              <a:rPr lang="pt-BR" sz="3300" dirty="0"/>
              <a:t>Financiamento compatível.</a:t>
            </a:r>
          </a:p>
          <a:p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41457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29FA88-2397-44F8-AE7D-CA6653F79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RESPONSABILIDADE CIDADÃ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36D0047-BEE7-44AC-824B-FF48F140F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778" y="2402861"/>
            <a:ext cx="9613861" cy="3599316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pt-BR" sz="3200" b="1" dirty="0"/>
              <a:t>Estatuto do Idoso, art. 6</a:t>
            </a:r>
            <a:r>
              <a:rPr lang="pt-BR" sz="3200" b="1" u="sng" baseline="30000" dirty="0"/>
              <a:t>o</a:t>
            </a:r>
            <a:r>
              <a:rPr lang="pt-BR" sz="3200" b="1" dirty="0"/>
              <a:t> - </a:t>
            </a:r>
            <a:r>
              <a:rPr lang="pt-BR" sz="3200" dirty="0"/>
              <a:t>Todo cidadão tem o dever de comunicar à autoridade competente qualquer forma de violação a esta Lei que tenha testemunhado ou de que tenha conhecimento.</a:t>
            </a:r>
          </a:p>
          <a:p>
            <a:pPr>
              <a:buFont typeface="Wingdings" panose="05000000000000000000" pitchFamily="2" charset="2"/>
              <a:buChar char="q"/>
            </a:pPr>
            <a:endParaRPr lang="pt-BR" sz="3200" dirty="0"/>
          </a:p>
          <a:p>
            <a:pPr>
              <a:buFont typeface="Wingdings" panose="05000000000000000000" pitchFamily="2" charset="2"/>
              <a:buChar char="q"/>
            </a:pPr>
            <a:r>
              <a:rPr lang="pt-BR" sz="3200" b="1" dirty="0"/>
              <a:t> Os crimes contra idosos são “tipificados” no Estatuto, do art. 96 ao 109.</a:t>
            </a:r>
          </a:p>
          <a:p>
            <a:pPr>
              <a:buFont typeface="Wingdings" panose="05000000000000000000" pitchFamily="2" charset="2"/>
              <a:buChar char="q"/>
            </a:pPr>
            <a:endParaRPr lang="pt-BR" sz="32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549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AC5827-82EA-4A3F-A380-C2A7F80FC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A QUEM DENUNCIAR?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F8E4F6F-7D5F-4AFE-8DCA-069E9B55E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1997507"/>
            <a:ext cx="10867514" cy="3599316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/>
              <a:t>Disque 100, da Secretaria Nacional de Promoção e Defesa dos Direitos Humanos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/>
              <a:t>Conselho Municipal do Idoso (CMI)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/>
              <a:t>CREAS (onde tiver) ou CRAS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/>
              <a:t>Delegacia de Proteção à Criança, Adolescente, Mulher e Idoso (onde houver) ou Delegacia de Polícia 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/>
              <a:t>Ministério Público do Município ou  da Comarca –Promotoria de Justiça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sz="2800" dirty="0"/>
              <a:t>PROCON ( em caso de abuso ao idoso consumidor).</a:t>
            </a:r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0137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294CC7-BE81-4406-99C8-502F148BE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FINALIZANDO...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32DF97F-919E-4D38-BF45-20BC17E73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spcAft>
                <a:spcPts val="1200"/>
              </a:spcAft>
            </a:pPr>
            <a:r>
              <a:rPr lang="pt-BR" sz="3200" b="1" dirty="0"/>
              <a:t>À gestão pública municipal cabe </a:t>
            </a:r>
            <a:r>
              <a:rPr lang="pt-BR" sz="3200" b="1" u="sng" dirty="0"/>
              <a:t>grande parte </a:t>
            </a:r>
            <a:r>
              <a:rPr lang="pt-BR" sz="3200" b="1" dirty="0"/>
              <a:t>da responsabilidade de garantir os direitos dos idosos...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63861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6819D38-E46F-4501-9EA5-99FE24286731}"/>
              </a:ext>
            </a:extLst>
          </p:cNvPr>
          <p:cNvSpPr txBox="1"/>
          <p:nvPr/>
        </p:nvSpPr>
        <p:spPr>
          <a:xfrm>
            <a:off x="433633" y="603320"/>
            <a:ext cx="950221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Mas o desafio de fazer com que cada ser humano viva, com dignidade, uma vida socialmente ativa durante todo o percurso do envelhecimento é uma responsabilidade que envolve a todos e a cada um de nós.</a:t>
            </a:r>
          </a:p>
          <a:p>
            <a:pPr algn="just"/>
            <a:endParaRPr lang="pt-BR" sz="3600" dirty="0">
              <a:solidFill>
                <a:schemeClr val="bg1"/>
              </a:solidFill>
            </a:endParaRPr>
          </a:p>
          <a:p>
            <a:endParaRPr lang="pt-BR" b="1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0220BF5-857B-42DC-AD40-12D82DCF77BC}"/>
              </a:ext>
            </a:extLst>
          </p:cNvPr>
          <p:cNvSpPr txBox="1"/>
          <p:nvPr/>
        </p:nvSpPr>
        <p:spPr>
          <a:xfrm>
            <a:off x="5302065" y="4600437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</a:rPr>
              <a:t>OBRIGADA!</a:t>
            </a:r>
          </a:p>
        </p:txBody>
      </p:sp>
    </p:spTree>
    <p:extLst>
      <p:ext uri="{BB962C8B-B14F-4D97-AF65-F5344CB8AC3E}">
        <p14:creationId xmlns:p14="http://schemas.microsoft.com/office/powerpoint/2010/main" val="217036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Berlim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Berlim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m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Berlim</Template>
  <TotalTime>4336</TotalTime>
  <Words>2265</Words>
  <Application>Microsoft Office PowerPoint</Application>
  <PresentationFormat>Widescreen</PresentationFormat>
  <Paragraphs>238</Paragraphs>
  <Slides>43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48" baseType="lpstr">
      <vt:lpstr>Arial</vt:lpstr>
      <vt:lpstr>Trebuchet MS</vt:lpstr>
      <vt:lpstr>Wingdings</vt:lpstr>
      <vt:lpstr>Berlim</vt:lpstr>
      <vt:lpstr>Apresentação</vt:lpstr>
      <vt:lpstr>Legislação Protetiva  e Direitos do Idoso</vt:lpstr>
      <vt:lpstr>LONGEVIDADE E AUMENTO DA  POPULAÇÃO IDOSA </vt:lpstr>
      <vt:lpstr>Apresentação do PowerPoint</vt:lpstr>
      <vt:lpstr>CONQUISTAS E DESAFIOS DA LONGEVIDADE</vt:lpstr>
      <vt:lpstr>Apresentação do PowerPoint</vt:lpstr>
      <vt:lpstr>Legislação Protetiva – Agenda Internacional </vt:lpstr>
      <vt:lpstr>Apresentação do PowerPoint</vt:lpstr>
      <vt:lpstr> Legislação Protetiva – Agenda Nacional  </vt:lpstr>
      <vt:lpstr>Apresentação do PowerPoint</vt:lpstr>
      <vt:lpstr>Apresentação do PowerPoint</vt:lpstr>
      <vt:lpstr>  ESTATUTO DO IDOSO – 118 artigos  </vt:lpstr>
      <vt:lpstr>Apresentação do PowerPoint</vt:lpstr>
      <vt:lpstr>Apresentação do PowerPoint</vt:lpstr>
      <vt:lpstr>Apresentação do PowerPoint</vt:lpstr>
      <vt:lpstr>  O idoso vive no  MUNICÍPIO  </vt:lpstr>
      <vt:lpstr>ENVELHECIMENTO ATIVO</vt:lpstr>
      <vt:lpstr>Apresentação do PowerPoint</vt:lpstr>
      <vt:lpstr> SAÚDE  (Art. 15 a 19) </vt:lpstr>
      <vt:lpstr>Apresentação do PowerPoint</vt:lpstr>
      <vt:lpstr>Apresentação do PowerPoint</vt:lpstr>
      <vt:lpstr> ASSISTÊNCIA SOCIAL (art. 33 a 36 e LOAS)  </vt:lpstr>
      <vt:lpstr>Apresentação do PowerPoint</vt:lpstr>
      <vt:lpstr>Apresentação do PowerPoint</vt:lpstr>
      <vt:lpstr>ESPORTE E LAZER (Art. 20 a 25) </vt:lpstr>
      <vt:lpstr>CULTURA (Art. 20 a 25)</vt:lpstr>
      <vt:lpstr>EDUCAÇÃO (Art. 20 a 25)</vt:lpstr>
      <vt:lpstr>Apresentação do PowerPoint</vt:lpstr>
      <vt:lpstr>TRANSPORTE E URBANISMO ( Art. 39 a 42)</vt:lpstr>
      <vt:lpstr>Apresentação do PowerPoint</vt:lpstr>
      <vt:lpstr>Apresentação do PowerPoint</vt:lpstr>
      <vt:lpstr>Apresentação do PowerPoint</vt:lpstr>
      <vt:lpstr>Apresentação do PowerPoint</vt:lpstr>
      <vt:lpstr>OUTROS DIREITOS </vt:lpstr>
      <vt:lpstr>Apresentação do PowerPoint</vt:lpstr>
      <vt:lpstr>Apresentação do PowerPoint</vt:lpstr>
      <vt:lpstr>Apresentação do PowerPoint</vt:lpstr>
      <vt:lpstr> PREVIDÊNCIA SOCIAL (Art. 29 a 32) – garantia de renda na velhice</vt:lpstr>
      <vt:lpstr>Apresentação do PowerPoint</vt:lpstr>
      <vt:lpstr>HABITAÇÃO (Art. 37-38)</vt:lpstr>
      <vt:lpstr>RESPONSABILIDADE CIDADÃ</vt:lpstr>
      <vt:lpstr>A QUEM DENUNCIAR? </vt:lpstr>
      <vt:lpstr>FINALIZANDO...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Joana</cp:lastModifiedBy>
  <cp:revision>73</cp:revision>
  <dcterms:created xsi:type="dcterms:W3CDTF">2018-10-07T17:50:41Z</dcterms:created>
  <dcterms:modified xsi:type="dcterms:W3CDTF">2018-12-03T11:02:45Z</dcterms:modified>
</cp:coreProperties>
</file>