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37"/>
  </p:notesMasterIdLst>
  <p:sldIdLst>
    <p:sldId id="256" r:id="rId2"/>
    <p:sldId id="263" r:id="rId3"/>
    <p:sldId id="264" r:id="rId4"/>
    <p:sldId id="298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6" r:id="rId33"/>
    <p:sldId id="293" r:id="rId34"/>
    <p:sldId id="294" r:id="rId35"/>
    <p:sldId id="295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DDDDDD"/>
    <a:srgbClr val="292929"/>
    <a:srgbClr val="33CC33"/>
    <a:srgbClr val="99FF66"/>
    <a:srgbClr val="FF9900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07F6F-55CB-4616-9893-548DC3D396ED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06BA-9AA1-4166-AE9F-76048EEB2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367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8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64839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9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666303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10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701582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11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191826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12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939750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13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135763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14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196228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15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52573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16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921747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17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28440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18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3400542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19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427734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20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3795429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21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96517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22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232306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23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3548359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24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572028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25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572256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26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045010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27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4018879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28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517575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29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76996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30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9418517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31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663841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33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7265353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34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045644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AE39E-E949-7A43-9CF9-2C2BA6B3A6DB}" type="slidenum">
              <a:rPr lang="pt-BR" altLang="pt-BR" smtClean="0"/>
              <a:pPr/>
              <a:t>35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690859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C9FC-9609-4B16-A600-7AF7227BF73A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060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9904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679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7072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1467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571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569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DDDDDD"/>
            </a:gs>
            <a:gs pos="100000">
              <a:schemeClr val="tx1">
                <a:lumMod val="95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10/30/2018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/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/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834640"/>
            <a:ext cx="8682446" cy="1106397"/>
          </a:xfrm>
        </p:spPr>
        <p:txBody>
          <a:bodyPr>
            <a:normAutofit/>
          </a:bodyPr>
          <a:lstStyle/>
          <a:p>
            <a:r>
              <a:rPr lang="pt-BR" dirty="0" smtClean="0"/>
              <a:t>Fiscalização das </a:t>
            </a:r>
            <a:r>
              <a:rPr lang="pt-BR" smtClean="0"/>
              <a:t>ILPIs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8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Ariane Angioletti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Advogada, Conselheira Estadual do Idoso, representando a Ordem dos Advogados do Brasil, Seccional de Santa Catarina - OAB/SC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:p14="http://schemas.microsoft.com/office/powerpoint/2010/main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7" y="731520"/>
            <a:ext cx="9951222" cy="1046544"/>
          </a:xfrm>
        </p:spPr>
        <p:txBody>
          <a:bodyPr/>
          <a:lstStyle/>
          <a:p>
            <a:r>
              <a:rPr lang="pt-BR" dirty="0"/>
              <a:t>I</a:t>
            </a:r>
            <a:r>
              <a:rPr lang="pt-BR" dirty="0" smtClean="0"/>
              <a:t>nstituições de </a:t>
            </a:r>
            <a:r>
              <a:rPr lang="pt-BR" i="1" dirty="0" smtClean="0"/>
              <a:t>atendimento </a:t>
            </a:r>
            <a:r>
              <a:rPr lang="pt-BR" dirty="0" smtClean="0"/>
              <a:t>para Idosos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7" y="2235843"/>
            <a:ext cx="11424832" cy="3908716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>
                <a:solidFill>
                  <a:schemeClr val="bg1"/>
                </a:solidFill>
              </a:rPr>
              <a:t>Centro de convivência: Promover o encontro de idosos e de seus familiares, através do desenvolvimento de atividades planejadas e sistematizadas, que possibilitem a melhoria do seu convívio com a família e a comunidade. </a:t>
            </a:r>
          </a:p>
          <a:p>
            <a:pPr marL="0" indent="0" algn="just" fontAlgn="base">
              <a:buNone/>
            </a:pPr>
            <a:r>
              <a:rPr lang="pt-BR" sz="1940" dirty="0">
                <a:solidFill>
                  <a:schemeClr val="bg1"/>
                </a:solidFill>
              </a:rPr>
              <a:t>Centro-Dia: Caracteriza-se por ser um espaço para atender idosos que possuem limitações para a realização das Atividades de Vida Diária (AVD), que convivem com suas famílias, porém, não dispõem de atendimento de tempo integral, no domicílio. </a:t>
            </a:r>
          </a:p>
          <a:p>
            <a:pPr marL="0" indent="0" algn="just" fontAlgn="base">
              <a:buNone/>
            </a:pPr>
            <a:r>
              <a:rPr lang="pt-BR" sz="1940" dirty="0">
                <a:solidFill>
                  <a:schemeClr val="bg1"/>
                </a:solidFill>
              </a:rPr>
              <a:t>Assistência Domiciliar: Prestado à pessoa idosa com algum nível de dependência, com vistas a promoção da autonomia, permanência no próprio domicilio, reforço dos vínculos familiares e de vizinhança. Trata-se de um programa individualizado, de caráter preventivo e reabilitador, no qual se articulam uma rede de serviços e técnicas de intervenção profissional focada na atenção integral ao idoso. Pode ser de natureza permanente ou provisório, diurno e/ou noturno, para atendimento de idosos dependentes ou </a:t>
            </a:r>
            <a:r>
              <a:rPr lang="pt-BR" sz="1940" dirty="0" err="1">
                <a:solidFill>
                  <a:schemeClr val="bg1"/>
                </a:solidFill>
              </a:rPr>
              <a:t>semi-dependentes</a:t>
            </a:r>
            <a:r>
              <a:rPr lang="pt-BR" sz="1940" dirty="0">
                <a:solidFill>
                  <a:schemeClr val="bg1"/>
                </a:solidFill>
              </a:rPr>
              <a:t>, com ou sem recursos e mantendo ou não vínculo familiar. </a:t>
            </a:r>
          </a:p>
        </p:txBody>
      </p:sp>
    </p:spTree>
    <p:extLst>
      <p:ext uri="{BB962C8B-B14F-4D97-AF65-F5344CB8AC3E}">
        <p14:creationId xmlns:p14="http://schemas.microsoft.com/office/powerpoint/2010/main" val="16085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4" y="548031"/>
            <a:ext cx="11648301" cy="1517415"/>
          </a:xfrm>
        </p:spPr>
        <p:txBody>
          <a:bodyPr/>
          <a:lstStyle/>
          <a:p>
            <a:r>
              <a:rPr lang="pt-BR" dirty="0" smtClean="0"/>
              <a:t>As instituições de </a:t>
            </a:r>
            <a:r>
              <a:rPr lang="pt-BR" i="1" dirty="0" smtClean="0"/>
              <a:t>acolhimento </a:t>
            </a:r>
            <a:br>
              <a:rPr lang="pt-BR" i="1" dirty="0" smtClean="0"/>
            </a:br>
            <a:r>
              <a:rPr lang="pt-BR" dirty="0" smtClean="0"/>
              <a:t>para Idosos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04047" y="2193640"/>
            <a:ext cx="11448457" cy="3908716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 err="1"/>
              <a:t>Casa-Lar</a:t>
            </a:r>
            <a:r>
              <a:rPr lang="pt-BR" sz="1940" dirty="0"/>
              <a:t>: Atendimento em residência, que deve contar com profissionais habilitados e supervisionados por equipe técnica capacitada para auxiliar nas atividades da vida diária.</a:t>
            </a:r>
          </a:p>
          <a:p>
            <a:pPr marL="0" indent="0" algn="just" fontAlgn="base">
              <a:buNone/>
            </a:pPr>
            <a:r>
              <a:rPr lang="pt-BR" sz="1940" dirty="0"/>
              <a:t>República: Pessoas idosas com condições de desenvolver as atividades da vida diária, mesmo que requeiram o uso de equipamentos de autoajuda. Objetiva a autonomia de seus residentes incentivando sua independência ao funcionar num sistema que permite que seus moradores tomem as decisões com relação ao funcionamento da unidade de maneira conjunta.</a:t>
            </a:r>
          </a:p>
          <a:p>
            <a:pPr marL="0" indent="0" algn="just" fontAlgn="base">
              <a:buNone/>
            </a:pPr>
            <a:r>
              <a:rPr lang="pt-BR" sz="1940" dirty="0"/>
              <a:t>Abrigo Institucional (Instituição de Longa Permanência – ILPI): Atendimento em unidade institucional com característica domiciliar que acolhe pessoas idosas com diferentes necessidades e graus de dependência. Deve garantir a convivência com familiares e amigos de forma contínua, bem como o acesso às atividades culturais, educativas, lúdicas e de lazer na comunidade.</a:t>
            </a:r>
          </a:p>
          <a:p>
            <a:pPr marL="0" indent="0" algn="just" fontAlgn="base">
              <a:buNone/>
            </a:pPr>
            <a:r>
              <a:rPr lang="pt-BR" sz="1940" dirty="0"/>
              <a:t>Família Acolhedora: Não está tipificada nos serviços da assistência social, mas vem sendo discutida e analisa como forma de prestação de atendimento à população idosa.</a:t>
            </a:r>
          </a:p>
        </p:txBody>
      </p:sp>
    </p:spTree>
    <p:extLst>
      <p:ext uri="{BB962C8B-B14F-4D97-AF65-F5344CB8AC3E}">
        <p14:creationId xmlns:p14="http://schemas.microsoft.com/office/powerpoint/2010/main" val="239547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20239" y="2037806"/>
            <a:ext cx="75633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</a:rPr>
              <a:t>QUAL O PAPEL DO CMI NA RELAÇÃO COM AS </a:t>
            </a:r>
            <a:r>
              <a:rPr lang="pt-BR" sz="5400" dirty="0" err="1" smtClean="0">
                <a:solidFill>
                  <a:schemeClr val="bg1"/>
                </a:solidFill>
              </a:rPr>
              <a:t>ILPIs</a:t>
            </a:r>
            <a:r>
              <a:rPr lang="pt-BR" sz="5400" dirty="0" smtClean="0">
                <a:solidFill>
                  <a:schemeClr val="bg1"/>
                </a:solidFill>
              </a:rPr>
              <a:t>?</a:t>
            </a:r>
            <a:endParaRPr lang="pt-BR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26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5" y="548032"/>
            <a:ext cx="11648301" cy="1517415"/>
          </a:xfrm>
        </p:spPr>
        <p:txBody>
          <a:bodyPr/>
          <a:lstStyle/>
          <a:p>
            <a:r>
              <a:rPr lang="pt-BR" dirty="0" smtClean="0"/>
              <a:t>Histórico das </a:t>
            </a:r>
            <a:r>
              <a:rPr lang="pt-BR" dirty="0" err="1" smtClean="0"/>
              <a:t>ILPIs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2348384"/>
            <a:ext cx="11424832" cy="2744120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Origem nos asilos: locais mantidos por instituições religiosas que tinham como objetivo prover a segurança daqueles que não tinham condições de cuidar de si próprio ou também para educação, pessoas pobres e desamparadas, como mendigos, crianças abandonadas, órfãos e idosos. Asilo também é o lugar onde ficam isentos da execução das leis, os que a ele se recolhem. 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1940" dirty="0"/>
              <a:t>A ideia era de que, ao ser asilado, o indivíduo naturalmente perderia a relação com a sociedade, seus vínculos familiares e sociais, passando a fazer parte de uma vida fechada e autogerida. O isolamento era uma imposição institucional e mesmo social</a:t>
            </a:r>
            <a:r>
              <a:rPr lang="pt-BR" sz="1940" dirty="0" smtClean="0"/>
              <a:t>.</a:t>
            </a:r>
            <a:endParaRPr lang="pt-BR" sz="194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:p14="http://schemas.microsoft.com/office/powerpoint/2010/main" val="45505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9979357" cy="1060612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07690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 Art. 48. As entidades de atendimento são responsáveis pela manutenção das próprias unidades, observadas as normas de planejamento e execução emanadas do órgão competente da Política Nacional do Idoso, conforme a Lei no 8.842, de 1994.</a:t>
            </a:r>
          </a:p>
          <a:p>
            <a:pPr marL="0" indent="0" algn="just" fontAlgn="base">
              <a:buNone/>
            </a:pPr>
            <a:r>
              <a:rPr lang="pt-BR" sz="1940" dirty="0"/>
              <a:t>Parágrafo único. As entidades governamentais e não-governamentais de assistência ao idoso ficam sujeitas à inscrição de seus programas, junto ao órgão competente da Vigilância Sanitária e Conselho Municipal da Pessoa Idosa, e em sua falta, junto ao Conselho Estadual ou Nacional da Pessoa Idosa, especificando os regimes de atendimento, observados os seguintes requisitos:</a:t>
            </a:r>
          </a:p>
          <a:p>
            <a:pPr marL="326559" lvl="1" indent="0" algn="just" fontAlgn="base">
              <a:buNone/>
            </a:pPr>
            <a:endParaRPr lang="pt-BR" sz="1940" dirty="0"/>
          </a:p>
          <a:p>
            <a:pPr marL="326559" lvl="1" indent="0" algn="just" fontAlgn="base">
              <a:buNone/>
            </a:pPr>
            <a:r>
              <a:rPr lang="pt-BR" sz="1940" dirty="0"/>
              <a:t>I – oferecer instalações físicas em condições adequadas de habitabilidade, higiene, salubridade e segurança;</a:t>
            </a:r>
          </a:p>
          <a:p>
            <a:pPr marL="326559" lvl="1" indent="0" algn="just" fontAlgn="base">
              <a:buNone/>
            </a:pPr>
            <a:r>
              <a:rPr lang="pt-BR" sz="1940" dirty="0"/>
              <a:t>II – apresentar objetivos estatutários e plano de trabalho compatíveis com os princípios desta Lei;</a:t>
            </a:r>
          </a:p>
          <a:p>
            <a:pPr marL="326559" lvl="1" indent="0" algn="just" fontAlgn="base">
              <a:buNone/>
            </a:pPr>
            <a:r>
              <a:rPr lang="pt-BR" sz="1940" dirty="0"/>
              <a:t>III – estar regularmente constituída;</a:t>
            </a:r>
          </a:p>
          <a:p>
            <a:pPr marL="326559" lvl="1" indent="0" algn="just" fontAlgn="base">
              <a:buNone/>
            </a:pPr>
            <a:r>
              <a:rPr lang="pt-BR" sz="1940" dirty="0"/>
              <a:t>IV – demonstrar a idoneidade de seus dirigentes.</a:t>
            </a:r>
          </a:p>
        </p:txBody>
      </p:sp>
    </p:spTree>
    <p:extLst>
      <p:ext uri="{BB962C8B-B14F-4D97-AF65-F5344CB8AC3E}">
        <p14:creationId xmlns:p14="http://schemas.microsoft.com/office/powerpoint/2010/main" val="8791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89317"/>
            <a:ext cx="9894951" cy="1088747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21758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  Art. 49. As entidades que desenvolvam programas de institucionalização de longa permanência adotarão os seguintes princípios:</a:t>
            </a:r>
          </a:p>
          <a:p>
            <a:pPr marL="0" indent="0" algn="just" fontAlgn="base">
              <a:buNone/>
            </a:pPr>
            <a:r>
              <a:rPr lang="pt-BR" sz="1940" dirty="0"/>
              <a:t>        I – preservação dos vínculos familiares;</a:t>
            </a:r>
          </a:p>
          <a:p>
            <a:pPr marL="0" indent="0" algn="just" fontAlgn="base">
              <a:buNone/>
            </a:pPr>
            <a:r>
              <a:rPr lang="pt-BR" sz="1940" dirty="0"/>
              <a:t>        II – atendimento personalizado e em pequenos grupos;</a:t>
            </a:r>
          </a:p>
          <a:p>
            <a:pPr marL="0" indent="0" algn="just" fontAlgn="base">
              <a:buNone/>
            </a:pPr>
            <a:r>
              <a:rPr lang="pt-BR" sz="1940" dirty="0"/>
              <a:t>        III – manutenção do idoso na mesma instituição, salvo em caso de força maior;</a:t>
            </a:r>
          </a:p>
          <a:p>
            <a:pPr marL="0" indent="0" algn="just" fontAlgn="base">
              <a:buNone/>
            </a:pPr>
            <a:r>
              <a:rPr lang="pt-BR" sz="1940" dirty="0"/>
              <a:t>        IV – participação do idoso nas atividades comunitárias, de caráter interno e externo;</a:t>
            </a:r>
          </a:p>
          <a:p>
            <a:pPr marL="0" indent="0" algn="just" fontAlgn="base">
              <a:buNone/>
            </a:pPr>
            <a:r>
              <a:rPr lang="pt-BR" sz="1940" dirty="0"/>
              <a:t>        V – observância dos direitos e garantias dos idosos;</a:t>
            </a:r>
          </a:p>
          <a:p>
            <a:pPr marL="0" indent="0" algn="just" fontAlgn="base">
              <a:buNone/>
            </a:pPr>
            <a:r>
              <a:rPr lang="pt-BR" sz="1940" dirty="0"/>
              <a:t>        VI – preservação da identidade do idoso e oferecimento de ambiente de respeito e dignidade.</a:t>
            </a:r>
          </a:p>
          <a:p>
            <a:pPr marL="0" indent="0" algn="just" fontAlgn="base">
              <a:buNone/>
            </a:pPr>
            <a:r>
              <a:rPr lang="pt-BR" sz="1940" dirty="0"/>
              <a:t> Parágrafo único. O dirigente de instituição prestadora de atendimento ao idoso responderá civil e criminalmente pelos atos que praticar em detrimento do idoso, sem prejuízo das sanções administrativas</a:t>
            </a:r>
          </a:p>
        </p:txBody>
      </p:sp>
    </p:spTree>
    <p:extLst>
      <p:ext uri="{BB962C8B-B14F-4D97-AF65-F5344CB8AC3E}">
        <p14:creationId xmlns:p14="http://schemas.microsoft.com/office/powerpoint/2010/main" val="104938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59655"/>
            <a:ext cx="9993425" cy="1018409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79555"/>
            <a:ext cx="11424832" cy="4317834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pt-BR" sz="1940" dirty="0"/>
              <a:t>Art. 50. Constituem obrigações das entidades de atendimento:</a:t>
            </a:r>
          </a:p>
          <a:p>
            <a:pPr marL="0" indent="0" algn="just" fontAlgn="base">
              <a:buNone/>
            </a:pPr>
            <a:r>
              <a:rPr lang="pt-BR" sz="1940" dirty="0"/>
              <a:t>I – celebrar contrato escrito de prestação de serviço com o idoso, especificando o tipo de atendimento, as obrigações da entidade e prestações decorrentes do contrato, com os respectivos preços, se for o caso;</a:t>
            </a:r>
          </a:p>
          <a:p>
            <a:pPr marL="0" indent="0" algn="just" fontAlgn="base">
              <a:buNone/>
            </a:pPr>
            <a:r>
              <a:rPr lang="pt-BR" sz="1940" dirty="0"/>
              <a:t>II – observar os direitos e as garantias de que são titulares os idosos;</a:t>
            </a:r>
          </a:p>
          <a:p>
            <a:pPr marL="0" indent="0" algn="just" fontAlgn="base">
              <a:buNone/>
            </a:pPr>
            <a:r>
              <a:rPr lang="pt-BR" sz="1940" dirty="0"/>
              <a:t>III – fornecer vestuário adequado, se for pública, e alimentação suficiente;</a:t>
            </a:r>
          </a:p>
          <a:p>
            <a:pPr marL="0" indent="0" algn="just" fontAlgn="base">
              <a:buNone/>
            </a:pPr>
            <a:r>
              <a:rPr lang="pt-BR" sz="1940" dirty="0"/>
              <a:t>IV – oferecer instalações físicas em condições adequadas de habitabilidade;</a:t>
            </a:r>
          </a:p>
          <a:p>
            <a:pPr marL="0" indent="0" algn="just" fontAlgn="base">
              <a:buNone/>
            </a:pPr>
            <a:r>
              <a:rPr lang="pt-BR" sz="1940" dirty="0"/>
              <a:t>V – oferecer atendimento personalizado;</a:t>
            </a:r>
          </a:p>
          <a:p>
            <a:pPr marL="0" indent="0" algn="just" fontAlgn="base">
              <a:buNone/>
            </a:pPr>
            <a:r>
              <a:rPr lang="pt-BR" sz="1940" dirty="0"/>
              <a:t>VI – diligenciar no sentido da preservação dos vínculos familiares;</a:t>
            </a:r>
          </a:p>
          <a:p>
            <a:pPr marL="0" indent="0" algn="just" fontAlgn="base">
              <a:buNone/>
            </a:pPr>
            <a:r>
              <a:rPr lang="pt-BR" sz="1940" dirty="0"/>
              <a:t>VII – oferecer acomodações apropriadas para recebimento de visitas;</a:t>
            </a:r>
          </a:p>
          <a:p>
            <a:pPr marL="0" indent="0" algn="just" fontAlgn="base">
              <a:buNone/>
            </a:pPr>
            <a:r>
              <a:rPr lang="pt-BR" sz="1940" dirty="0"/>
              <a:t>VIII – proporcionar cuidados à saúde, conforme a necessidade do idoso;</a:t>
            </a:r>
          </a:p>
          <a:p>
            <a:pPr marL="0" indent="0" algn="just" fontAlgn="base">
              <a:buNone/>
            </a:pPr>
            <a:r>
              <a:rPr lang="pt-BR" sz="1940" dirty="0"/>
              <a:t>IX – promover atividades educacionais, esportivas, culturais e de lazer;</a:t>
            </a:r>
          </a:p>
        </p:txBody>
      </p:sp>
    </p:spTree>
    <p:extLst>
      <p:ext uri="{BB962C8B-B14F-4D97-AF65-F5344CB8AC3E}">
        <p14:creationId xmlns:p14="http://schemas.microsoft.com/office/powerpoint/2010/main" val="194293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75249"/>
            <a:ext cx="9993425" cy="1102815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2093622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Art. 50. Constituem obrigações das entidades de atendimento:</a:t>
            </a:r>
          </a:p>
          <a:p>
            <a:pPr marL="0" indent="0" algn="just" fontAlgn="base">
              <a:buNone/>
            </a:pPr>
            <a:r>
              <a:rPr lang="pt-BR" sz="1940" dirty="0"/>
              <a:t>X – propiciar assistência religiosa àqueles que desejarem, de acordo com suas crenças;</a:t>
            </a:r>
          </a:p>
          <a:p>
            <a:pPr marL="0" indent="0" algn="just" fontAlgn="base">
              <a:buNone/>
            </a:pPr>
            <a:r>
              <a:rPr lang="pt-BR" sz="1940" dirty="0"/>
              <a:t>XI – proceder a estudo social e pessoal de cada caso;</a:t>
            </a:r>
          </a:p>
          <a:p>
            <a:pPr marL="0" indent="0" algn="just" fontAlgn="base">
              <a:buNone/>
            </a:pPr>
            <a:r>
              <a:rPr lang="pt-BR" sz="1940" dirty="0"/>
              <a:t>XII – comunicar à autoridade competente de saúde toda ocorrência de idoso portador de doenças </a:t>
            </a:r>
            <a:r>
              <a:rPr lang="pt-BR" sz="1940" dirty="0" err="1"/>
              <a:t>infecto-contagiosas</a:t>
            </a:r>
            <a:r>
              <a:rPr lang="pt-BR" sz="1940" dirty="0"/>
              <a:t>;</a:t>
            </a:r>
          </a:p>
          <a:p>
            <a:pPr marL="0" indent="0" algn="just" fontAlgn="base">
              <a:buNone/>
            </a:pPr>
            <a:r>
              <a:rPr lang="pt-BR" sz="1940" dirty="0"/>
              <a:t>XIII – providenciar ou solicitar que o Ministério Público requisite os documentos necessários ao exercício da cidadania àqueles que não os tiverem, na forma da lei;</a:t>
            </a:r>
          </a:p>
          <a:p>
            <a:pPr marL="0" indent="0" algn="just" fontAlgn="base">
              <a:buNone/>
            </a:pPr>
            <a:r>
              <a:rPr lang="pt-BR" sz="1940" dirty="0"/>
              <a:t>XIV – fornecer comprovante de depósito dos bens móveis que receberem dos idosos;</a:t>
            </a:r>
          </a:p>
          <a:p>
            <a:pPr marL="0" indent="0" algn="just" fontAlgn="base">
              <a:buNone/>
            </a:pPr>
            <a:r>
              <a:rPr lang="pt-BR" sz="1940" dirty="0"/>
              <a:t>XV – manter arquivo de anotações onde constem data e circunstâncias do atendimento, nome do idoso, responsável, parentes, endereços, cidade, relação de seus pertences, bem como o valor de contribuições, e suas alterações, se houver, e demais dados que possibilitem sua identificação e a individualização do atendimento;</a:t>
            </a:r>
          </a:p>
        </p:txBody>
      </p:sp>
    </p:spTree>
    <p:extLst>
      <p:ext uri="{BB962C8B-B14F-4D97-AF65-F5344CB8AC3E}">
        <p14:creationId xmlns:p14="http://schemas.microsoft.com/office/powerpoint/2010/main" val="192194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79357" cy="1074679"/>
          </a:xfrm>
        </p:spPr>
        <p:txBody>
          <a:bodyPr/>
          <a:lstStyle/>
          <a:p>
            <a:r>
              <a:rPr lang="pt-BR" dirty="0" smtClean="0"/>
              <a:t>Estatuto do Idoso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49893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Art. 50. Constituem obrigações das entidades de atendimento:</a:t>
            </a:r>
          </a:p>
          <a:p>
            <a:pPr marL="0" indent="0" algn="just" fontAlgn="base">
              <a:buNone/>
            </a:pPr>
            <a:r>
              <a:rPr lang="pt-BR" sz="1940" dirty="0"/>
              <a:t>XVI – comunicar ao Ministério Público, para as providências cabíveis, a situação de abandono moral ou material por parte dos familiares;</a:t>
            </a:r>
          </a:p>
          <a:p>
            <a:pPr marL="0" indent="0" algn="just" fontAlgn="base">
              <a:buNone/>
            </a:pPr>
            <a:r>
              <a:rPr lang="pt-BR" sz="1940" dirty="0"/>
              <a:t>XVII – manter no quadro de pessoal profissionais com formação específica.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1940" dirty="0"/>
              <a:t>Art. 51. As instituições filantrópicas ou sem fins lucrativos prestadoras de serviço ao idoso terão direito à assistência judiciária gratuita.</a:t>
            </a:r>
          </a:p>
        </p:txBody>
      </p:sp>
    </p:spTree>
    <p:extLst>
      <p:ext uri="{BB962C8B-B14F-4D97-AF65-F5344CB8AC3E}">
        <p14:creationId xmlns:p14="http://schemas.microsoft.com/office/powerpoint/2010/main" val="17508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93425" cy="1074679"/>
          </a:xfrm>
        </p:spPr>
        <p:txBody>
          <a:bodyPr/>
          <a:lstStyle/>
          <a:p>
            <a:r>
              <a:rPr lang="pt-BR" dirty="0" smtClean="0"/>
              <a:t>RDC 283/2005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1005840" y="2135825"/>
            <a:ext cx="8895806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2469" dirty="0"/>
              <a:t>Regulamento técnico que apresenta as exigências para a plena operação de uma ILPI:</a:t>
            </a:r>
          </a:p>
          <a:p>
            <a:pPr algn="just" fontAlgn="base">
              <a:buFontTx/>
              <a:buChar char="-"/>
            </a:pPr>
            <a:r>
              <a:rPr lang="pt-BR" sz="2469" dirty="0"/>
              <a:t>Estrutural</a:t>
            </a:r>
          </a:p>
          <a:p>
            <a:pPr algn="just" fontAlgn="base">
              <a:buFontTx/>
              <a:buChar char="-"/>
            </a:pPr>
            <a:r>
              <a:rPr lang="pt-BR" sz="2469" dirty="0"/>
              <a:t>Pessoal</a:t>
            </a:r>
          </a:p>
          <a:p>
            <a:pPr algn="just" fontAlgn="base">
              <a:buFontTx/>
              <a:buChar char="-"/>
            </a:pPr>
            <a:r>
              <a:rPr lang="pt-BR" sz="2469" dirty="0"/>
              <a:t>Documental</a:t>
            </a:r>
          </a:p>
          <a:p>
            <a:pPr marL="0" indent="0" algn="just" fontAlgn="base">
              <a:buNone/>
            </a:pPr>
            <a:endParaRPr lang="pt-BR" sz="1940" dirty="0"/>
          </a:p>
        </p:txBody>
      </p:sp>
    </p:spTree>
    <p:extLst>
      <p:ext uri="{BB962C8B-B14F-4D97-AF65-F5344CB8AC3E}">
        <p14:creationId xmlns:p14="http://schemas.microsoft.com/office/powerpoint/2010/main" val="11911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31520"/>
            <a:ext cx="11648301" cy="1046544"/>
          </a:xfrm>
        </p:spPr>
        <p:txBody>
          <a:bodyPr/>
          <a:lstStyle/>
          <a:p>
            <a:r>
              <a:rPr lang="pt-BR" dirty="0" smtClean="0"/>
              <a:t>Fiscalização das </a:t>
            </a:r>
            <a:r>
              <a:rPr lang="pt-BR" dirty="0" err="1" smtClean="0"/>
              <a:t>ILPIs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190775" y="2206163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 Art. 52. As entidades governamentais e não-governamentais de atendimento ao idoso serão fiscalizadas pelos Conselhos do Idoso, Ministério Público, Vigilância Sanitária e </a:t>
            </a:r>
            <a:r>
              <a:rPr lang="pt-BR" sz="1940" u="sng" dirty="0"/>
              <a:t>outros previstos em lei</a:t>
            </a:r>
            <a:r>
              <a:rPr lang="pt-BR" sz="1940" dirty="0"/>
              <a:t>.</a:t>
            </a:r>
          </a:p>
          <a:p>
            <a:pPr marL="0" indent="0" algn="just" fontAlgn="base">
              <a:buNone/>
            </a:pPr>
            <a:r>
              <a:rPr lang="pt-BR" sz="1940" dirty="0"/>
              <a:t>Art. 53. O art. 7o da Lei no 8.842, de 1994, passa a vigorar com a seguinte redação:</a:t>
            </a:r>
          </a:p>
          <a:p>
            <a:pPr marL="653118" lvl="2" indent="0" algn="just" fontAlgn="base">
              <a:buNone/>
            </a:pPr>
            <a:r>
              <a:rPr lang="pt-BR" sz="1940" dirty="0"/>
              <a:t>"Art. 7o Compete aos Conselhos [do idoso] de que trata o art. 6° desta Lei a supervisão, o acompanhamento, a fiscalização e a avaliação da política nacional do idoso, no âmbito das respectivas instâncias político-administrativas." (NR)</a:t>
            </a:r>
          </a:p>
          <a:p>
            <a:pPr marL="0" indent="0" algn="just" fontAlgn="base">
              <a:buNone/>
            </a:pPr>
            <a:r>
              <a:rPr lang="pt-BR" sz="1940" dirty="0"/>
              <a:t>Art. 54. Será dada publicidade das prestações de contas dos recursos públicos e privados recebidos pelas entidades de atendimento.</a:t>
            </a:r>
          </a:p>
          <a:p>
            <a:pPr marL="0" indent="0" algn="just" fontAlgn="base">
              <a:buNone/>
            </a:pPr>
            <a:r>
              <a:rPr lang="pt-BR" sz="1940" dirty="0"/>
              <a:t>Art. 55. As entidades de atendimento que descumprirem as determinações desta Lei ficarão sujeitas, sem prejuízo da responsabilidade civil e criminal de seus dirigentes ou prepostos, às seguintes penalidades, observado o devido processo legal:</a:t>
            </a:r>
          </a:p>
        </p:txBody>
      </p:sp>
    </p:spTree>
    <p:extLst>
      <p:ext uri="{BB962C8B-B14F-4D97-AF65-F5344CB8AC3E}">
        <p14:creationId xmlns:p14="http://schemas.microsoft.com/office/powerpoint/2010/main" val="330066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89317"/>
            <a:ext cx="11648301" cy="1088747"/>
          </a:xfrm>
        </p:spPr>
        <p:txBody>
          <a:bodyPr/>
          <a:lstStyle/>
          <a:p>
            <a:r>
              <a:rPr lang="pt-BR" dirty="0" smtClean="0"/>
              <a:t>Fiscalização das </a:t>
            </a:r>
            <a:r>
              <a:rPr lang="pt-BR" dirty="0" err="1" smtClean="0"/>
              <a:t>ILPIs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248367"/>
            <a:ext cx="11424832" cy="4317834"/>
          </a:xfrm>
        </p:spPr>
        <p:txBody>
          <a:bodyPr>
            <a:normAutofit fontScale="92500" lnSpcReduction="20000"/>
          </a:bodyPr>
          <a:lstStyle/>
          <a:p>
            <a:pPr marL="0" indent="0" algn="just" fontAlgn="base">
              <a:buNone/>
            </a:pPr>
            <a:r>
              <a:rPr lang="pt-BR" sz="1940" dirty="0"/>
              <a:t>I – as entidades governamentais:</a:t>
            </a:r>
          </a:p>
          <a:p>
            <a:pPr marL="0" indent="0" algn="just" fontAlgn="base">
              <a:buNone/>
            </a:pPr>
            <a:r>
              <a:rPr lang="pt-BR" sz="1940" dirty="0"/>
              <a:t>a) advertência;</a:t>
            </a:r>
          </a:p>
          <a:p>
            <a:pPr marL="0" indent="0" algn="just" fontAlgn="base">
              <a:buNone/>
            </a:pPr>
            <a:r>
              <a:rPr lang="pt-BR" sz="1940" dirty="0"/>
              <a:t>b) afastamento provisório de seus dirigentes;</a:t>
            </a:r>
          </a:p>
          <a:p>
            <a:pPr marL="0" indent="0" algn="just" fontAlgn="base">
              <a:buNone/>
            </a:pPr>
            <a:r>
              <a:rPr lang="pt-BR" sz="1940" dirty="0"/>
              <a:t>c) afastamento definitivo de seus dirigentes;</a:t>
            </a:r>
          </a:p>
          <a:p>
            <a:pPr marL="0" indent="0" algn="just" fontAlgn="base">
              <a:buNone/>
            </a:pPr>
            <a:r>
              <a:rPr lang="pt-BR" sz="1940" dirty="0"/>
              <a:t>d) fechamento de unidade ou interdição de programa;</a:t>
            </a:r>
          </a:p>
          <a:p>
            <a:pPr marL="0" indent="0" algn="just" fontAlgn="base">
              <a:buNone/>
            </a:pPr>
            <a:r>
              <a:rPr lang="pt-BR" sz="1940" dirty="0"/>
              <a:t> II – as entidades não-governamentais:</a:t>
            </a:r>
          </a:p>
          <a:p>
            <a:pPr marL="0" indent="0" algn="just" fontAlgn="base">
              <a:buNone/>
            </a:pPr>
            <a:r>
              <a:rPr lang="pt-BR" sz="1940" dirty="0"/>
              <a:t>a) advertência;</a:t>
            </a:r>
          </a:p>
          <a:p>
            <a:pPr marL="0" indent="0" algn="just" fontAlgn="base">
              <a:buNone/>
            </a:pPr>
            <a:r>
              <a:rPr lang="pt-BR" sz="1940" dirty="0"/>
              <a:t>b) multa;</a:t>
            </a:r>
          </a:p>
          <a:p>
            <a:pPr marL="0" indent="0" algn="just" fontAlgn="base">
              <a:buNone/>
            </a:pPr>
            <a:r>
              <a:rPr lang="pt-BR" sz="1940" dirty="0"/>
              <a:t>c) suspensão parcial ou total do repasse de verbas públicas;</a:t>
            </a:r>
          </a:p>
          <a:p>
            <a:pPr marL="0" indent="0" algn="just" fontAlgn="base">
              <a:buNone/>
            </a:pPr>
            <a:r>
              <a:rPr lang="pt-BR" sz="1940" dirty="0"/>
              <a:t>d) interdição de unidade ou suspensão de programa;</a:t>
            </a:r>
          </a:p>
          <a:p>
            <a:pPr marL="0" indent="0" algn="just" fontAlgn="base">
              <a:buNone/>
            </a:pPr>
            <a:r>
              <a:rPr lang="pt-BR" sz="1940" dirty="0"/>
              <a:t>e) proibição de atendimento a idosos a bem do interesse público.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sz="1940" dirty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370769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89317"/>
            <a:ext cx="11648301" cy="1088747"/>
          </a:xfrm>
        </p:spPr>
        <p:txBody>
          <a:bodyPr/>
          <a:lstStyle/>
          <a:p>
            <a:r>
              <a:rPr lang="pt-BR" dirty="0" smtClean="0"/>
              <a:t>Fiscalização das </a:t>
            </a:r>
            <a:r>
              <a:rPr lang="pt-BR" dirty="0" err="1" smtClean="0"/>
              <a:t>ILPIs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220231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§1° Havendo danos aos idosos abrigados ou qualquer tipo de fraude em relação ao programa, caberá o afastamento provisório dos dirigentes ou a interdição da unidade e a suspensão do programa.</a:t>
            </a:r>
          </a:p>
          <a:p>
            <a:pPr marL="0" indent="0" algn="just" fontAlgn="base">
              <a:buNone/>
            </a:pPr>
            <a:r>
              <a:rPr lang="pt-BR" sz="1940" dirty="0"/>
              <a:t>§2° A suspensão parcial ou total do repasse de verbas públicas ocorrerá quando verificada a má aplicação ou desvio de finalidade dos recursos.</a:t>
            </a:r>
          </a:p>
          <a:p>
            <a:pPr marL="0" indent="0" algn="just" fontAlgn="base">
              <a:buNone/>
            </a:pPr>
            <a:r>
              <a:rPr lang="pt-BR" sz="1940" dirty="0"/>
              <a:t>§3° Na ocorrência de infração por entidade de atendimento, que coloque em risco os direitos assegurados nesta Lei, será o fato comunicado ao Ministério Público, para as providências cabíveis, inclusive para promover a suspensão das atividades ou dissolução da entidade, com a proibição de atendimento a idosos a bem do interesse público, sem prejuízo das providências a serem tomadas pela Vigilância Sanitária.</a:t>
            </a:r>
          </a:p>
          <a:p>
            <a:pPr marL="0" indent="0" algn="just" fontAlgn="base">
              <a:buNone/>
            </a:pPr>
            <a:r>
              <a:rPr lang="pt-BR" sz="1940" dirty="0"/>
              <a:t>§4° Na aplicação das penalidades, serão consideradas a natureza e a gravidade da infração cometida, os danos que dela provierem para o idoso, as circunstâncias agravantes ou atenuantes e os antecedentes da entidade.</a:t>
            </a:r>
          </a:p>
        </p:txBody>
      </p:sp>
    </p:spTree>
    <p:extLst>
      <p:ext uri="{BB962C8B-B14F-4D97-AF65-F5344CB8AC3E}">
        <p14:creationId xmlns:p14="http://schemas.microsoft.com/office/powerpoint/2010/main" val="164085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11648301" cy="1074679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59" y="2067950"/>
            <a:ext cx="11424832" cy="3710459"/>
          </a:xfrm>
        </p:spPr>
        <p:txBody>
          <a:bodyPr/>
          <a:lstStyle/>
          <a:p>
            <a:pPr algn="just" fontAlgn="base"/>
            <a:r>
              <a:rPr lang="pt-BR" sz="1940" dirty="0"/>
              <a:t>Toda construção, reforma ou adaptação na estrutura física das instituições, deve ser precedida de aprovação de projeto arquitetônico junto à autoridade sanitária local bem como do órgão municipal competente.</a:t>
            </a:r>
          </a:p>
          <a:p>
            <a:pPr algn="just" fontAlgn="base"/>
            <a:r>
              <a:rPr lang="pt-BR" sz="1940" dirty="0"/>
              <a:t>Instituição deve atender aos requisitos de </a:t>
            </a:r>
            <a:r>
              <a:rPr lang="pt-BR" sz="1940" dirty="0" err="1"/>
              <a:t>infra-estrutura</a:t>
            </a:r>
            <a:r>
              <a:rPr lang="pt-BR" sz="1940" dirty="0"/>
              <a:t> física previstos neste Regulamento Técnico, além das exigências estabelecidas em códigos, leis ou normas pertinentes, quer na esfera federal, estadual ou municipal e, normas específicas da ABNT - Associação Brasileira de Normas Técnicas referenciadas neste Regulamento.</a:t>
            </a:r>
          </a:p>
          <a:p>
            <a:pPr marL="0" indent="0" algn="just" fontAlgn="base">
              <a:buNone/>
            </a:pPr>
            <a:r>
              <a:rPr lang="pt-BR" sz="1940" dirty="0"/>
              <a:t>A ILPI deve oferecer instalações físicas em condições de habitabilidade, higiene, salubridade, segurança e garantir a acessibilidade a todas as pessoas com dificuldade de locomoção, segundo o estabelecido na Lei da Acessibilidade (Lei n° 10.098/00).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:p14="http://schemas.microsoft.com/office/powerpoint/2010/main" val="227483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9979357" cy="1074679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415860" y="2360908"/>
            <a:ext cx="11424832" cy="4317834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1940" dirty="0"/>
              <a:t>A instituição deve atender às seguintes exigências específicas: </a:t>
            </a:r>
          </a:p>
          <a:p>
            <a:pPr algn="just" fontAlgn="base"/>
            <a:r>
              <a:rPr lang="pt-BR" sz="1940" dirty="0"/>
              <a:t>Eliminação de barreiras arquitetônicas.</a:t>
            </a:r>
          </a:p>
          <a:p>
            <a:pPr algn="just" fontAlgn="base"/>
            <a:r>
              <a:rPr lang="pt-BR" sz="1940" dirty="0"/>
              <a:t>Acessos: No mínimo, duas portas de acesso, sendo uma exclusivamente de serviço. Os acessos ao prédio deverão possuir rampa com inclinação máxima de 5%, largura mínima de 1,50 m, dotada de guarda-corpo e corrimão, piso revestido com material não derrapante, que permita o livre fluxo de cadeiras de rodas, inclusive. </a:t>
            </a:r>
          </a:p>
          <a:p>
            <a:pPr algn="just" fontAlgn="base"/>
            <a:r>
              <a:rPr lang="pt-BR" sz="1940" dirty="0"/>
              <a:t>Pisos externos e internos (inclusive de rampas e escadas): antiderrapantes, de fácil limpeza e manutenção, uniformes, sem juntas ou desníveis.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:p14="http://schemas.microsoft.com/office/powerpoint/2010/main" val="408621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45588"/>
            <a:ext cx="11648301" cy="1032476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23284"/>
            <a:ext cx="11751886" cy="4317834"/>
          </a:xfrm>
        </p:spPr>
        <p:txBody>
          <a:bodyPr/>
          <a:lstStyle/>
          <a:p>
            <a:pPr algn="just" fontAlgn="base"/>
            <a:r>
              <a:rPr lang="pt-BR" sz="1940" dirty="0"/>
              <a:t>Rampas e Escadas (NBR 9050/ ABNT):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A escada e a rampa de acesso à edificação: largura mínima de 1,20 m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Circulações internas principais: largura mínima de 1,00 m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Circulações secundárias: largura mínima de 0,80 m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Circulações com largura de 1,50 m ou mais: corrimão dos dois lados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Circulações com largura de 1,50 m ou menos: corrimão em apenas um dos lados</a:t>
            </a:r>
          </a:p>
          <a:p>
            <a:pPr algn="just" fontAlgn="base"/>
            <a:r>
              <a:rPr lang="pt-BR" sz="1940" dirty="0"/>
              <a:t>Elevadores (NBR 7192/ABNT e NBR 13.994) </a:t>
            </a:r>
          </a:p>
          <a:p>
            <a:pPr algn="just" fontAlgn="base"/>
            <a:r>
              <a:rPr lang="pt-BR" sz="1940" dirty="0" smtClean="0"/>
              <a:t>Portas: Abertura </a:t>
            </a:r>
            <a:r>
              <a:rPr lang="pt-BR" sz="1940" dirty="0"/>
              <a:t>mínima de 1,10, travamento simples sem o uso de trancas ou </a:t>
            </a:r>
            <a:r>
              <a:rPr lang="pt-BR" sz="1940" dirty="0" smtClean="0"/>
              <a:t>chaves</a:t>
            </a:r>
          </a:p>
          <a:p>
            <a:pPr marL="914400" lvl="2" indent="0" algn="just" fontAlgn="base">
              <a:buNone/>
            </a:pPr>
            <a:r>
              <a:rPr lang="pt-BR" sz="1940" dirty="0" smtClean="0"/>
              <a:t>  De correr: os trilhos embutidos na soleira e no piso, sem desnível</a:t>
            </a:r>
          </a:p>
          <a:p>
            <a:pPr marL="914400" lvl="2" indent="0" algn="just" fontAlgn="base">
              <a:buNone/>
            </a:pPr>
            <a:r>
              <a:rPr lang="pt-BR" sz="1940" dirty="0" smtClean="0"/>
              <a:t>  Dos </a:t>
            </a:r>
            <a:r>
              <a:rPr lang="pt-BR" sz="1940" dirty="0"/>
              <a:t>sanitários devem abrir para fora e possuir vãos livres de 0,20 m na parte inferior.</a:t>
            </a:r>
          </a:p>
          <a:p>
            <a:pPr marL="0" indent="0" algn="just" fontAlgn="base">
              <a:buNone/>
            </a:pPr>
            <a:r>
              <a:rPr lang="pt-BR" sz="1940" dirty="0"/>
              <a:t>» Janelas e guarda-corpos - devem ter peitoris de no mínimo 1,00 m.</a:t>
            </a:r>
          </a:p>
          <a:p>
            <a:pPr marL="0" indent="0" algn="just" fontAlgn="base">
              <a:buNone/>
            </a:pPr>
            <a:endParaRPr lang="pt-BR" sz="2116" dirty="0"/>
          </a:p>
        </p:txBody>
      </p:sp>
    </p:spTree>
    <p:extLst>
      <p:ext uri="{BB962C8B-B14F-4D97-AF65-F5344CB8AC3E}">
        <p14:creationId xmlns:p14="http://schemas.microsoft.com/office/powerpoint/2010/main" val="136209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45588"/>
            <a:ext cx="11648301" cy="1032476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21757"/>
            <a:ext cx="11424832" cy="4317834"/>
          </a:xfrm>
        </p:spPr>
        <p:txBody>
          <a:bodyPr/>
          <a:lstStyle/>
          <a:p>
            <a:pPr algn="just" fontAlgn="base"/>
            <a:r>
              <a:rPr lang="pt-BR" sz="2116" dirty="0"/>
              <a:t>Dormitórios separados por sexo para, no máximo, 4 pessoas, dotados de banheiro.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Luz de vigília e campainha de alarme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Distância mínima de 0,80 m entre duas camas e 0,50 m entre a lateral da cama e a parede paralela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Local de guarda para pertences dos idosos, com identificação</a:t>
            </a:r>
          </a:p>
          <a:p>
            <a:pPr algn="just" fontAlgn="base"/>
            <a:r>
              <a:rPr lang="pt-BR" sz="2116" dirty="0"/>
              <a:t>banheiro deve possuir área mínima de 3,60 m2 com: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1 bacia (verificar a elevação do vaso sanitário)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1 lavatório (permita acesso com cadeira de rodas)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1 chuveiro (sem desnível em forma de degrau para conter a água)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barras de apoio e segurança conforme a legislação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proibido o uso de revestimentos que produzam brilhos e reflexos</a:t>
            </a:r>
          </a:p>
        </p:txBody>
      </p:sp>
    </p:spTree>
    <p:extLst>
      <p:ext uri="{BB962C8B-B14F-4D97-AF65-F5344CB8AC3E}">
        <p14:creationId xmlns:p14="http://schemas.microsoft.com/office/powerpoint/2010/main" val="74165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21757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Áreas para o desenvolvimento das atividades voltadas aos residentes </a:t>
            </a:r>
            <a:r>
              <a:rPr lang="pt-BR" sz="1940" dirty="0" err="1"/>
              <a:t>comgraus</a:t>
            </a:r>
            <a:r>
              <a:rPr lang="pt-BR" sz="1940" dirty="0"/>
              <a:t> de dependência I, II devem respeitar o seguinte padrão:</a:t>
            </a:r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Sala para atividades coletivas para no máximo 15 residentes, com área mínima de 1,00 m2  por pessoa</a:t>
            </a:r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Sala de convivência com área mínima de 1,3 m2  por pessoa</a:t>
            </a:r>
          </a:p>
          <a:p>
            <a:pPr marL="905092" lvl="2" indent="-251974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Sala para atividades de apoio individual e </a:t>
            </a:r>
            <a:r>
              <a:rPr lang="pt-BR" sz="1940" dirty="0" err="1"/>
              <a:t>sociofamiliar</a:t>
            </a:r>
            <a:r>
              <a:rPr lang="pt-BR" sz="1940" dirty="0"/>
              <a:t> com área mínima de 9,00 m2</a:t>
            </a:r>
          </a:p>
          <a:p>
            <a:pPr marL="302369" lvl="2" indent="-302369" algn="just" fontAlgn="base"/>
            <a:r>
              <a:rPr lang="pt-BR" sz="1940" dirty="0"/>
              <a:t>Espaço ecumênico e/ou para meditação</a:t>
            </a:r>
          </a:p>
          <a:p>
            <a:pPr marL="302369" lvl="2" indent="-302369" algn="just" fontAlgn="base"/>
            <a:r>
              <a:rPr lang="pt-BR" sz="1940" dirty="0"/>
              <a:t>Sala administrativa/reunião</a:t>
            </a:r>
          </a:p>
          <a:p>
            <a:pPr marL="302369" lvl="2" indent="-302369" algn="just" fontAlgn="base"/>
            <a:r>
              <a:rPr lang="pt-BR" sz="1940" dirty="0"/>
              <a:t>Refeitório com área mínima de 1,00 m2  por usuário, acrescido de local para guarda de lanches, de lavatório para higienização das mãos e luz de vigília.</a:t>
            </a:r>
          </a:p>
          <a:p>
            <a:pPr marL="302369" lvl="2" indent="-302369" algn="just" fontAlgn="base"/>
            <a:r>
              <a:rPr lang="pt-BR" sz="1940" dirty="0"/>
              <a:t>Cozinha e despensa</a:t>
            </a:r>
          </a:p>
          <a:p>
            <a:pPr marL="302369" lvl="2" indent="-302369" algn="just" fontAlgn="base"/>
            <a:r>
              <a:rPr lang="pt-BR" sz="1940" dirty="0"/>
              <a:t>Lavanderia</a:t>
            </a:r>
          </a:p>
        </p:txBody>
      </p:sp>
    </p:spTree>
    <p:extLst>
      <p:ext uri="{BB962C8B-B14F-4D97-AF65-F5344CB8AC3E}">
        <p14:creationId xmlns:p14="http://schemas.microsoft.com/office/powerpoint/2010/main" val="89266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149893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Local para guarda de roupas de uso </a:t>
            </a:r>
            <a:r>
              <a:rPr lang="pt-BR" sz="1940" dirty="0" smtClean="0"/>
              <a:t>coletivo e Local </a:t>
            </a:r>
            <a:r>
              <a:rPr lang="pt-BR" sz="1940" dirty="0"/>
              <a:t>para guarda de material de limpeza</a:t>
            </a:r>
          </a:p>
          <a:p>
            <a:pPr algn="just" fontAlgn="base"/>
            <a:r>
              <a:rPr lang="pt-BR" sz="1940" dirty="0"/>
              <a:t>Almoxarifado com área mínima de 10,00 m2</a:t>
            </a:r>
          </a:p>
          <a:p>
            <a:pPr algn="just" fontAlgn="base"/>
            <a:r>
              <a:rPr lang="pt-BR" sz="1940" dirty="0"/>
              <a:t>Vestiário e banheiro para funcionários, separados por sexo com área mínima de 3,6 m2, contendo 1 bacia, 1 lavatório e 1 chuveiro para cada 10 funcionários ou fração.</a:t>
            </a:r>
          </a:p>
          <a:p>
            <a:pPr algn="just" fontAlgn="base"/>
            <a:r>
              <a:rPr lang="pt-BR" sz="1940" dirty="0"/>
              <a:t>Lixeira ou abrigo externo à edificação para armazenamento de resíduos até o momento</a:t>
            </a:r>
          </a:p>
          <a:p>
            <a:pPr marL="0" indent="0" algn="just" fontAlgn="base">
              <a:buNone/>
            </a:pPr>
            <a:r>
              <a:rPr lang="pt-BR" sz="1940" dirty="0"/>
              <a:t>da coleta.</a:t>
            </a:r>
          </a:p>
          <a:p>
            <a:pPr algn="just" fontAlgn="base"/>
            <a:r>
              <a:rPr lang="pt-BR" sz="1940" dirty="0"/>
              <a:t>Área externa descoberta para convivência e desenvolvimento de atividades ao ar livre</a:t>
            </a:r>
          </a:p>
          <a:p>
            <a:pPr algn="just" fontAlgn="base"/>
            <a:r>
              <a:rPr lang="pt-BR" sz="1940" dirty="0"/>
              <a:t>Os ambientes podem ser compartilhados de acordo com a afinidade funcional e a utilização em horários ou situações diferenciadas.</a:t>
            </a:r>
          </a:p>
          <a:p>
            <a:pPr algn="just" fontAlgn="base"/>
            <a:r>
              <a:rPr lang="pt-BR" sz="1940" dirty="0"/>
              <a:t>Devem existir lavatórios exclusivos para a higiene das mãos, na área de manipulação de alimentos, consultórios, oficinas, áreas de apoio externo, providos de sabonete líquido e papel toalha.</a:t>
            </a:r>
          </a:p>
        </p:txBody>
      </p:sp>
    </p:spTree>
    <p:extLst>
      <p:ext uri="{BB962C8B-B14F-4D97-AF65-F5344CB8AC3E}">
        <p14:creationId xmlns:p14="http://schemas.microsoft.com/office/powerpoint/2010/main" val="138468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17452"/>
            <a:ext cx="11648301" cy="1060612"/>
          </a:xfrm>
        </p:spPr>
        <p:txBody>
          <a:bodyPr/>
          <a:lstStyle/>
          <a:p>
            <a:r>
              <a:rPr lang="pt-BR" dirty="0" smtClean="0"/>
              <a:t>RDC 283/2005 - ESTRUTURAL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204844" y="2037351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Cozinha: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para recepção e inspeção de alimentos e utensílios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de armazenamento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para guarda de utensílios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para guarda de alimentos (armários fechados; antecâmara provida de porta com dispositivo que permita abertura por dentro; condições de conservação dos alimentos condicionados à refrigeração – Portaria SVS nº 326/97, com geladeiras, freezers, câmaras, em bom estado de conservação e funcionamento, termômetros de máxima e mínima)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para preparo dos alimentos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de cocção de alimentos (não são permitidos objetos de madeira)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Área para recepção, lavagem e guarda de utensílios: com mobiliário e outros elementos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Instalações sanitárias servidas de água corrente e conectadas à rede de esgoto ou fossa séptica, com as devidas comprovações de instalação e manutenção.</a:t>
            </a:r>
          </a:p>
        </p:txBody>
      </p:sp>
    </p:spTree>
    <p:extLst>
      <p:ext uri="{BB962C8B-B14F-4D97-AF65-F5344CB8AC3E}">
        <p14:creationId xmlns:p14="http://schemas.microsoft.com/office/powerpoint/2010/main" val="4773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31520"/>
            <a:ext cx="11648301" cy="1046544"/>
          </a:xfrm>
        </p:spPr>
        <p:txBody>
          <a:bodyPr/>
          <a:lstStyle/>
          <a:p>
            <a:r>
              <a:rPr lang="pt-BR" dirty="0" smtClean="0"/>
              <a:t>RDC 283/2005 - PESSOAL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262435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Recursos humanos, com vínculo formal de trabalho</a:t>
            </a:r>
          </a:p>
          <a:p>
            <a:pPr algn="just" fontAlgn="base"/>
            <a:r>
              <a:rPr lang="pt-BR" sz="1940" dirty="0"/>
              <a:t>Coordenação técnica: Responsável Técnico com carga horária mínima de 20 horas por semana.</a:t>
            </a:r>
          </a:p>
          <a:p>
            <a:pPr algn="just" fontAlgn="base"/>
            <a:r>
              <a:rPr lang="pt-BR" sz="1940" dirty="0"/>
              <a:t>Atividades de cuidados aos residentes:</a:t>
            </a:r>
          </a:p>
          <a:p>
            <a:pPr marL="653118" lvl="2" indent="0" algn="just" fontAlgn="base">
              <a:buNone/>
            </a:pPr>
            <a:r>
              <a:rPr lang="pt-BR" sz="1940" dirty="0"/>
              <a:t>a) Grau de Dependência I: um cuidador para cada 20 idosos, ou fração, com carga horária de 8 horas/dia;</a:t>
            </a:r>
          </a:p>
          <a:p>
            <a:pPr marL="653118" lvl="2" indent="0" algn="just" fontAlgn="base">
              <a:buNone/>
            </a:pPr>
            <a:r>
              <a:rPr lang="pt-BR" sz="1940" dirty="0"/>
              <a:t>b) Grau de Dependência II: um cuidador para cada 10 idosos, ou fração, por turno;</a:t>
            </a:r>
          </a:p>
          <a:p>
            <a:pPr marL="653118" lvl="2" indent="0" algn="just" fontAlgn="base">
              <a:buNone/>
            </a:pPr>
            <a:r>
              <a:rPr lang="pt-BR" sz="1940" dirty="0"/>
              <a:t>c) Grau de Dependência III: um cuidador para cada 6 idosos, ou fração, por turno.</a:t>
            </a:r>
          </a:p>
          <a:p>
            <a:pPr marL="653118" lvl="2" indent="0" algn="just" fontAlgn="base">
              <a:buNone/>
            </a:pPr>
            <a:r>
              <a:rPr lang="pt-BR" sz="1940" dirty="0"/>
              <a:t>Atividades de lazer: um profissional com formação de nível superior para cada 40 idosos, com carga horária de 12 horas por semana.</a:t>
            </a:r>
          </a:p>
        </p:txBody>
      </p:sp>
    </p:spTree>
    <p:extLst>
      <p:ext uri="{BB962C8B-B14F-4D97-AF65-F5344CB8AC3E}">
        <p14:creationId xmlns:p14="http://schemas.microsoft.com/office/powerpoint/2010/main" val="285068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703385"/>
            <a:ext cx="11648301" cy="1074679"/>
          </a:xfrm>
        </p:spPr>
        <p:txBody>
          <a:bodyPr/>
          <a:lstStyle/>
          <a:p>
            <a:r>
              <a:rPr lang="pt-BR" dirty="0" smtClean="0"/>
              <a:t>RDC 283/2005 - PESSOAL</a:t>
            </a:r>
            <a:endParaRPr lang="pt-BR" dirty="0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65486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Serviços de limpeza: um profissional para cada 100m2 de área interna ou fração por turno diariamente.</a:t>
            </a:r>
          </a:p>
          <a:p>
            <a:pPr algn="just" fontAlgn="base"/>
            <a:r>
              <a:rPr lang="pt-BR" sz="1940" dirty="0"/>
              <a:t>Serviço de alimentação: um profissional para cada 20 idosos, garantindo a cobertura de dois turnos de 8 horas.</a:t>
            </a:r>
          </a:p>
          <a:p>
            <a:pPr algn="just" fontAlgn="base"/>
            <a:r>
              <a:rPr lang="pt-BR" sz="1940" dirty="0"/>
              <a:t>Serviço de lavanderia: um profissional para cada 30 idosos, ou fração, diariamente.</a:t>
            </a:r>
          </a:p>
          <a:p>
            <a:pPr algn="just" fontAlgn="base"/>
            <a:r>
              <a:rPr lang="pt-BR" sz="1940" dirty="0"/>
              <a:t>Possuir profissional de saúde vinculado à sua equipe de trabalho, deve exigir registro desse profissional no seu respectivo Conselho de Classe (Enfermeiro Responsável Técnico, 30 horas semanais)</a:t>
            </a:r>
          </a:p>
          <a:p>
            <a:pPr algn="just" fontAlgn="base"/>
            <a:r>
              <a:rPr lang="pt-BR" sz="1940" dirty="0"/>
              <a:t>Nutricionista Responsável Técnico (não exigido na RDC 283, mas pelo conselho profissional, 10 horas semanais)</a:t>
            </a:r>
          </a:p>
          <a:p>
            <a:pPr algn="just" fontAlgn="base"/>
            <a:r>
              <a:rPr lang="pt-BR" sz="1940" dirty="0"/>
              <a:t>Deve realizar atividades de educação permanente na área de gerontologia, com objetivo de aprimorar tecnicamente os recursos humanos envolvidos na prestação de serviços aos idosos.</a:t>
            </a:r>
          </a:p>
        </p:txBody>
      </p:sp>
    </p:spTree>
    <p:extLst>
      <p:ext uri="{BB962C8B-B14F-4D97-AF65-F5344CB8AC3E}">
        <p14:creationId xmlns:p14="http://schemas.microsoft.com/office/powerpoint/2010/main" val="211977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227566"/>
              </p:ext>
            </p:extLst>
          </p:nvPr>
        </p:nvGraphicFramePr>
        <p:xfrm>
          <a:off x="745437" y="426021"/>
          <a:ext cx="9580250" cy="54790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09099">
                  <a:extLst>
                    <a:ext uri="{9D8B030D-6E8A-4147-A177-3AD203B41FA5}">
                      <a16:colId xmlns:a16="http://schemas.microsoft.com/office/drawing/2014/main" val="1684056815"/>
                    </a:ext>
                  </a:extLst>
                </a:gridCol>
                <a:gridCol w="2969642">
                  <a:extLst>
                    <a:ext uri="{9D8B030D-6E8A-4147-A177-3AD203B41FA5}">
                      <a16:colId xmlns:a16="http://schemas.microsoft.com/office/drawing/2014/main" val="3143545945"/>
                    </a:ext>
                  </a:extLst>
                </a:gridCol>
                <a:gridCol w="2901509">
                  <a:extLst>
                    <a:ext uri="{9D8B030D-6E8A-4147-A177-3AD203B41FA5}">
                      <a16:colId xmlns:a16="http://schemas.microsoft.com/office/drawing/2014/main" val="2312101388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Documento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>
                          <a:effectLst/>
                          <a:latin typeface="+mj-lt"/>
                        </a:rPr>
                        <a:t>Atualização</a:t>
                      </a:r>
                      <a:endParaRPr lang="pt-BR" sz="1800" kern="600" baseline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Observações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01421060"/>
                  </a:ext>
                </a:extLst>
              </a:tr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Habite-se do Corpo de Bombeiros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kern="600" baseline="0" dirty="0" smtClean="0">
                          <a:effectLst/>
                          <a:latin typeface="+mj-lt"/>
                        </a:rPr>
                        <a:t>Verificar a legislação estadual</a:t>
                      </a:r>
                      <a:endParaRPr lang="pt-BR" sz="1800" kern="600" baseline="0" dirty="0" smtClean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41487196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Alvará de Localização e Funcionamento (mesmo que provisório)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Manter em local visível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92973810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Laudo do Corpo de Bombeiros, precedido de avaliação 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Manter em local visível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53636137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Licença ou Alvará Sanitário (Vigilância Sanitária Municipal) 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Anual - Verificar a legislação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Solicitar 60 dias antes do vencimento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0893925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Laudo de conformidade do projeto arquitetônico na Vigilância Sanitária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Verificar a legislação estadual/ municipal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kern="600" baseline="0" dirty="0">
                          <a:effectLst/>
                          <a:latin typeface="+mj-lt"/>
                        </a:rPr>
                        <a:t> </a:t>
                      </a:r>
                      <a:endParaRPr lang="pt-BR" sz="1800" kern="600" baseline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81932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261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281628"/>
              </p:ext>
            </p:extLst>
          </p:nvPr>
        </p:nvGraphicFramePr>
        <p:xfrm>
          <a:off x="710074" y="397500"/>
          <a:ext cx="9756289" cy="633355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571018">
                  <a:extLst>
                    <a:ext uri="{9D8B030D-6E8A-4147-A177-3AD203B41FA5}">
                      <a16:colId xmlns:a16="http://schemas.microsoft.com/office/drawing/2014/main" val="637268662"/>
                    </a:ext>
                  </a:extLst>
                </a:gridCol>
                <a:gridCol w="3230445">
                  <a:extLst>
                    <a:ext uri="{9D8B030D-6E8A-4147-A177-3AD203B41FA5}">
                      <a16:colId xmlns:a16="http://schemas.microsoft.com/office/drawing/2014/main" val="1515335255"/>
                    </a:ext>
                  </a:extLst>
                </a:gridCol>
                <a:gridCol w="2954826">
                  <a:extLst>
                    <a:ext uri="{9D8B030D-6E8A-4147-A177-3AD203B41FA5}">
                      <a16:colId xmlns:a16="http://schemas.microsoft.com/office/drawing/2014/main" val="419010345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34653684"/>
                  </a:ext>
                </a:extLst>
              </a:tr>
              <a:tr h="1150363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Programas Inscritos no Conselho Municipal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da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Pessoa Idosa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Quando não há conselho municipal, a inscrição deve ser realizada ao Conselho Estadual da Pessoa Idosa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60794274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Cartão do CNPJ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Emitir no site da Receita Federal sempre que solicitado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 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08220836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Comprovação de desratização, dedetização e limpeza da caixa d’água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Semestral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O prestador de serviços deve possuir alvará sanitário atualizado e vigente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34352498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Contrato de Prestação de Serviços da ILPI com o idoso/familiar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houver necessidade, fazendo os devidos adendos contratuais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Mesmo incapaz ou interditado, o doso deve figurar no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67495241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Contrato Social ou Estatuto do Idoso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necessária a adequação</a:t>
                      </a:r>
                    </a:p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(ao ser substituído, o documento anterior deve ser arquivado)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Devem observar o Código Civil, Estatuto do Idoso e demais legislações vigentes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65019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48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303577"/>
              </p:ext>
            </p:extLst>
          </p:nvPr>
        </p:nvGraphicFramePr>
        <p:xfrm>
          <a:off x="815775" y="214621"/>
          <a:ext cx="9608385" cy="648596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54081">
                  <a:extLst>
                    <a:ext uri="{9D8B030D-6E8A-4147-A177-3AD203B41FA5}">
                      <a16:colId xmlns:a16="http://schemas.microsoft.com/office/drawing/2014/main" val="1963580786"/>
                    </a:ext>
                  </a:extLst>
                </a:gridCol>
                <a:gridCol w="3125619">
                  <a:extLst>
                    <a:ext uri="{9D8B030D-6E8A-4147-A177-3AD203B41FA5}">
                      <a16:colId xmlns:a16="http://schemas.microsoft.com/office/drawing/2014/main" val="1905421397"/>
                    </a:ext>
                  </a:extLst>
                </a:gridCol>
                <a:gridCol w="3328685">
                  <a:extLst>
                    <a:ext uri="{9D8B030D-6E8A-4147-A177-3AD203B41FA5}">
                      <a16:colId xmlns:a16="http://schemas.microsoft.com/office/drawing/2014/main" val="290950148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37155676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Cópia do Código de Defesa do Consumidor, do Estatuto do Idoso e da RDC 283/2005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Atualizar quando houver mudança nas referidas legislações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Deixar em local de fácil acesso aos interessados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2048444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Plano de Trabalho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 </a:t>
                      </a:r>
                    </a:p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(o documento anterior deve ser arquivado, junto com o relatório de atividades)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Considerar o planejamento estratégico da ILPI e sua realidade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08012649"/>
                  </a:ext>
                </a:extLst>
              </a:tr>
              <a:tr h="1518587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Regimento Interno da Instituição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Quando necessária a adequação</a:t>
                      </a:r>
                    </a:p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(ao ser substituído, o documento anterior deve ser arquivado)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Observar os direitos e garantias dos idosos e determinações legais pertinentes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0536738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Cadastro dos Idosos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Sempre que houver mudança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Relação com nome completo, data de nascimento, grau de dependência e gênero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640290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Cadastro dos idosos residentes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Realizar da admissão do idoso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 com os dados e histórico do idoso (assistente social)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86897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36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35921"/>
              </p:ext>
            </p:extLst>
          </p:nvPr>
        </p:nvGraphicFramePr>
        <p:xfrm>
          <a:off x="730982" y="501625"/>
          <a:ext cx="9622840" cy="612465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67525">
                  <a:extLst>
                    <a:ext uri="{9D8B030D-6E8A-4147-A177-3AD203B41FA5}">
                      <a16:colId xmlns:a16="http://schemas.microsoft.com/office/drawing/2014/main" val="3954232159"/>
                    </a:ext>
                  </a:extLst>
                </a:gridCol>
                <a:gridCol w="3000062">
                  <a:extLst>
                    <a:ext uri="{9D8B030D-6E8A-4147-A177-3AD203B41FA5}">
                      <a16:colId xmlns:a16="http://schemas.microsoft.com/office/drawing/2014/main" val="3666745971"/>
                    </a:ext>
                  </a:extLst>
                </a:gridCol>
                <a:gridCol w="3255253">
                  <a:extLst>
                    <a:ext uri="{9D8B030D-6E8A-4147-A177-3AD203B41FA5}">
                      <a16:colId xmlns:a16="http://schemas.microsoft.com/office/drawing/2014/main" val="3611015761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60746866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Livro de registro de visitas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Trocar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o livro sempre que necessário.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em local de fácil acesso e solicitar que todos os visitantes assinem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Espaço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para data, nome, idoso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visitado. Guardar o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anterior por três anos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1313609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serviço terceirizado de remoção de 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resíduos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Apenas se houver mudança no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 empresa contratada dele apresentar Alvará da Vigilância Sanitária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68723328"/>
                  </a:ext>
                </a:extLst>
              </a:tr>
              <a:tr h="1984466"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</a:pPr>
                      <a:endParaRPr lang="pt-BR" sz="1800" dirty="0" smtClean="0">
                        <a:effectLst/>
                        <a:latin typeface="+mj-lt"/>
                      </a:endParaRP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PCMSO: Programa de Controle Médico de Saúde Ocupacional 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PPRA: Programa de Prevenção de Riscos Ambientais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PPP: Perfil </a:t>
                      </a:r>
                      <a:r>
                        <a:rPr kumimoji="0" lang="pt-BR" sz="18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Profissiográfico</a:t>
                      </a: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Previdenciário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LTCAT:  Laudo Técnico das Condições Ambientais de Trabalho</a:t>
                      </a: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endParaRPr kumimoji="0" lang="pt-BR" sz="18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1800" dirty="0" smtClean="0">
                        <a:effectLst/>
                        <a:latin typeface="+mj-lt"/>
                      </a:endParaRPr>
                    </a:p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Documentos 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realizados por empresa especializada, que irá verificar as particularidades de cada instituição, riscos, números de funcionários e obrigações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65449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023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390423"/>
              </p:ext>
            </p:extLst>
          </p:nvPr>
        </p:nvGraphicFramePr>
        <p:xfrm>
          <a:off x="703234" y="539688"/>
          <a:ext cx="9678723" cy="606023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73250">
                  <a:extLst>
                    <a:ext uri="{9D8B030D-6E8A-4147-A177-3AD203B41FA5}">
                      <a16:colId xmlns:a16="http://schemas.microsoft.com/office/drawing/2014/main" val="3146944036"/>
                    </a:ext>
                  </a:extLst>
                </a:gridCol>
                <a:gridCol w="2623750">
                  <a:extLst>
                    <a:ext uri="{9D8B030D-6E8A-4147-A177-3AD203B41FA5}">
                      <a16:colId xmlns:a16="http://schemas.microsoft.com/office/drawing/2014/main" val="1604060785"/>
                    </a:ext>
                  </a:extLst>
                </a:gridCol>
                <a:gridCol w="3381723">
                  <a:extLst>
                    <a:ext uri="{9D8B030D-6E8A-4147-A177-3AD203B41FA5}">
                      <a16:colId xmlns:a16="http://schemas.microsoft.com/office/drawing/2014/main" val="323208422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66607257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Comprovantes de vacinação dos funcionários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Anualmente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Verificar as vacinas obrigatórias, períodos de renovação e campanhas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56213079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Comprovante de vacinação dos residentes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Anualmente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Verificar vacinas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obrigatórias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33502027"/>
                  </a:ext>
                </a:extLst>
              </a:tr>
              <a:tr h="123099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trabalho com profissionais terceirizados ou autônomos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Atualizar apenas se houver modificações, com os adendos contratuais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Guardar junto dos comprovantes de pagamento e demais informações da prestação de serviços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45523363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Certificado de Curso de cuidador de idoso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Apenas uma vez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Manter cópia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na administração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30082350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Contrato de trabalho dos funcionário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Mesmo não exigido por lei, sugere-se a confecção do contrato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Guardar junto com a ficha funcional e demais registros ao longo do contrato de trabalho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00391722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Escala de funcionários, com carga horária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Atualizar mensalmente ou quando houver alteração na escala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Deve estar na sala dos funcionários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75970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794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155048"/>
              </p:ext>
            </p:extLst>
          </p:nvPr>
        </p:nvGraphicFramePr>
        <p:xfrm>
          <a:off x="888569" y="531336"/>
          <a:ext cx="9465255" cy="517673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91395">
                  <a:extLst>
                    <a:ext uri="{9D8B030D-6E8A-4147-A177-3AD203B41FA5}">
                      <a16:colId xmlns:a16="http://schemas.microsoft.com/office/drawing/2014/main" val="4100237894"/>
                    </a:ext>
                  </a:extLst>
                </a:gridCol>
                <a:gridCol w="1900892">
                  <a:extLst>
                    <a:ext uri="{9D8B030D-6E8A-4147-A177-3AD203B41FA5}">
                      <a16:colId xmlns:a16="http://schemas.microsoft.com/office/drawing/2014/main" val="1679147454"/>
                    </a:ext>
                  </a:extLst>
                </a:gridCol>
                <a:gridCol w="3472968">
                  <a:extLst>
                    <a:ext uri="{9D8B030D-6E8A-4147-A177-3AD203B41FA5}">
                      <a16:colId xmlns:a16="http://schemas.microsoft.com/office/drawing/2014/main" val="3765240250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76661871"/>
                  </a:ext>
                </a:extLst>
              </a:tr>
              <a:tr h="65581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Anotação de Responsabilidade Técnica do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 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Deixar em local visível ao público (mural)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3585100"/>
                  </a:ext>
                </a:extLst>
              </a:tr>
              <a:tr h="862773">
                <a:tc>
                  <a:txBody>
                    <a:bodyPr/>
                    <a:lstStyle/>
                    <a:p>
                      <a:pPr marL="181610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Lista de eventos sentinelas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Mensal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Levantar os eventos mensalmente e encaminhar para vigilância sanitária municipal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05131284"/>
                  </a:ext>
                </a:extLst>
              </a:tr>
              <a:tr h="2902786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Sistematização da Assistência da Enfermagem: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Coleta de dados de Enfermagem ou Histórico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Diagnóstico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Planejamento de enfermagem</a:t>
                      </a:r>
                    </a:p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Prescrição de enfermagem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Permanente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 documentos devem ser atualizados de maneira permanente, conforme orientação do Conselho de Enfermagem,</a:t>
                      </a:r>
                      <a:r>
                        <a:rPr lang="pt-BR" sz="1800" baseline="0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lembrando que todos devem ser carimbados e assinados pelo profissional que o preencheu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9095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726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431019"/>
              </p:ext>
            </p:extLst>
          </p:nvPr>
        </p:nvGraphicFramePr>
        <p:xfrm>
          <a:off x="874499" y="573539"/>
          <a:ext cx="9521525" cy="49496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46397">
                  <a:extLst>
                    <a:ext uri="{9D8B030D-6E8A-4147-A177-3AD203B41FA5}">
                      <a16:colId xmlns:a16="http://schemas.microsoft.com/office/drawing/2014/main" val="4100237894"/>
                    </a:ext>
                  </a:extLst>
                </a:gridCol>
                <a:gridCol w="2181514">
                  <a:extLst>
                    <a:ext uri="{9D8B030D-6E8A-4147-A177-3AD203B41FA5}">
                      <a16:colId xmlns:a16="http://schemas.microsoft.com/office/drawing/2014/main" val="1679147454"/>
                    </a:ext>
                  </a:extLst>
                </a:gridCol>
                <a:gridCol w="3493614">
                  <a:extLst>
                    <a:ext uri="{9D8B030D-6E8A-4147-A177-3AD203B41FA5}">
                      <a16:colId xmlns:a16="http://schemas.microsoft.com/office/drawing/2014/main" val="3765240250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76661871"/>
                  </a:ext>
                </a:extLst>
              </a:tr>
              <a:tr h="943405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Anotação de Responsabilidade Técnica do Nutricionista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Anualmente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Mínimo de 10 horas/semanais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05131284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Normas e rotinas técnicas de manipulação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pela Nutricionista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9095337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 da enfermagem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120508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acondicionamento dos resíduos 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Redigido pela Nutricionista RT e pelo Enfermeiro RT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12163499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Atestado de saúde dos manipuladores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6 meses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os atestados na ficha funcional e uma cópia na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pasta dos documentos da cozinha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44078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895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144085"/>
              </p:ext>
            </p:extLst>
          </p:nvPr>
        </p:nvGraphicFramePr>
        <p:xfrm>
          <a:off x="773959" y="594834"/>
          <a:ext cx="9565795" cy="481145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7192">
                  <a:extLst>
                    <a:ext uri="{9D8B030D-6E8A-4147-A177-3AD203B41FA5}">
                      <a16:colId xmlns:a16="http://schemas.microsoft.com/office/drawing/2014/main" val="3305248417"/>
                    </a:ext>
                  </a:extLst>
                </a:gridCol>
                <a:gridCol w="1719510">
                  <a:extLst>
                    <a:ext uri="{9D8B030D-6E8A-4147-A177-3AD203B41FA5}">
                      <a16:colId xmlns:a16="http://schemas.microsoft.com/office/drawing/2014/main" val="2629476482"/>
                    </a:ext>
                  </a:extLst>
                </a:gridCol>
                <a:gridCol w="3809093">
                  <a:extLst>
                    <a:ext uri="{9D8B030D-6E8A-4147-A177-3AD203B41FA5}">
                      <a16:colId xmlns:a16="http://schemas.microsoft.com/office/drawing/2014/main" val="3804318306"/>
                    </a:ext>
                  </a:extLst>
                </a:gridCol>
              </a:tblGrid>
              <a:tr h="368224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Documento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Atualização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Observações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54281746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Certificado de curso de manipulação de alimentos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 cada dois anos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cópia na pasta dos documentos da cozinha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91021592"/>
                  </a:ext>
                </a:extLst>
              </a:tr>
              <a:tr h="886962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Cardápio nutricional e lista de substituições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Mensal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Atendimento individualizado para os idosos com necessidades especiais de alimentação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06314737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boas práticas para prevenção e controle de vetores e pragas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cópia na administração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32260575"/>
                  </a:ext>
                </a:extLst>
              </a:tr>
              <a:tr h="1290127">
                <a:tc>
                  <a:txBody>
                    <a:bodyPr/>
                    <a:lstStyle/>
                    <a:p>
                      <a:pPr marL="181610" indent="-12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Normas e rotinas técnicas: rotinas técnicas do processamento de roupas de uso pessoal e coletivo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922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Revisão anual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0633" marR="80633" marT="40316" marB="40316"/>
                </a:tc>
                <a:tc>
                  <a:txBody>
                    <a:bodyPr/>
                    <a:lstStyle/>
                    <a:p>
                      <a:pPr marL="10541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r>
                        <a:rPr lang="pt-BR" sz="1800" dirty="0" smtClean="0">
                          <a:effectLst/>
                          <a:latin typeface="+mj-lt"/>
                        </a:rPr>
                        <a:t>Manter cópia na</a:t>
                      </a:r>
                      <a:r>
                        <a:rPr lang="pt-BR" sz="1800" baseline="0" dirty="0" smtClean="0">
                          <a:effectLst/>
                          <a:latin typeface="+mj-lt"/>
                        </a:rPr>
                        <a:t> lavanderia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03507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60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ATENÇÃO!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680321" y="2495006"/>
            <a:ext cx="96138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Existe resolução tratando da fiscalização e da inscrição dos programas no CMI?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Onde as Resoluções são publicadas?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bg1"/>
                </a:solidFill>
              </a:rPr>
              <a:t>Qual o retorno para as </a:t>
            </a:r>
            <a:r>
              <a:rPr lang="pt-BR" sz="2800" dirty="0" err="1" smtClean="0">
                <a:solidFill>
                  <a:schemeClr val="bg1"/>
                </a:solidFill>
              </a:rPr>
              <a:t>ILPIs</a:t>
            </a:r>
            <a:r>
              <a:rPr lang="pt-BR" sz="2800" dirty="0" smtClean="0">
                <a:solidFill>
                  <a:schemeClr val="bg1"/>
                </a:solidFill>
              </a:rPr>
              <a:t> após a fiscalização</a:t>
            </a:r>
            <a:r>
              <a:rPr lang="pt-BR" dirty="0" smtClean="0">
                <a:solidFill>
                  <a:schemeClr val="bg1"/>
                </a:solidFill>
              </a:rPr>
              <a:t>? 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28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7" y="703385"/>
            <a:ext cx="10035628" cy="1074679"/>
          </a:xfrm>
        </p:spPr>
        <p:txBody>
          <a:bodyPr/>
          <a:lstStyle/>
          <a:p>
            <a:r>
              <a:rPr lang="pt-BR" dirty="0" smtClean="0"/>
              <a:t>Aspectos polêmicos</a:t>
            </a:r>
            <a:endParaRPr lang="pt-BR" dirty="0"/>
          </a:p>
        </p:txBody>
      </p:sp>
      <p:sp>
        <p:nvSpPr>
          <p:cNvPr id="4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126" y="2079554"/>
            <a:ext cx="11424832" cy="4317834"/>
          </a:xfrm>
        </p:spPr>
        <p:txBody>
          <a:bodyPr/>
          <a:lstStyle/>
          <a:p>
            <a:pPr algn="just" fontAlgn="base"/>
            <a:r>
              <a:rPr lang="pt-BR" sz="1940" dirty="0"/>
              <a:t>RDC 283/2005 X Conselho Regional de Enfermagem: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Cálculo de equipe de enfermagem </a:t>
            </a:r>
          </a:p>
          <a:p>
            <a:pPr lvl="2" algn="just" fontAlgn="base">
              <a:buFont typeface="Wingdings" panose="05000000000000000000" pitchFamily="2" charset="2"/>
              <a:buChar char="§"/>
            </a:pPr>
            <a:r>
              <a:rPr lang="pt-BR" sz="1940" dirty="0"/>
              <a:t>Contratação e função desempenhada pelos cuidadores de idosos</a:t>
            </a:r>
          </a:p>
          <a:p>
            <a:pPr algn="just" fontAlgn="base"/>
            <a:r>
              <a:rPr lang="pt-BR" sz="1940" dirty="0"/>
              <a:t>Exigências de segurança da VISA X Exigência de segurança dos Bombeiros</a:t>
            </a:r>
          </a:p>
          <a:p>
            <a:pPr algn="just" fontAlgn="base"/>
            <a:r>
              <a:rPr lang="pt-BR" sz="1940" dirty="0" smtClean="0"/>
              <a:t>Informe </a:t>
            </a:r>
            <a:r>
              <a:rPr lang="pt-BR" sz="1940" dirty="0"/>
              <a:t>de faturamento e despesas da ILPI</a:t>
            </a:r>
          </a:p>
          <a:p>
            <a:pPr algn="just" fontAlgn="base"/>
            <a:r>
              <a:rPr lang="pt-BR" sz="1940" dirty="0"/>
              <a:t>Diretor de ILPI pode ser curador de idoso residente?</a:t>
            </a:r>
          </a:p>
          <a:p>
            <a:pPr algn="just" fontAlgn="base"/>
            <a:r>
              <a:rPr lang="pt-BR" sz="1940" dirty="0"/>
              <a:t>Exigência de contratação de serviço de remoção (ambulância)</a:t>
            </a:r>
          </a:p>
          <a:p>
            <a:pPr algn="just" fontAlgn="base"/>
            <a:r>
              <a:rPr lang="pt-BR" sz="1940" dirty="0"/>
              <a:t>Idoso independente: participação nas atividades da ILPI e meios de garantir sua liberdade e independência</a:t>
            </a:r>
          </a:p>
          <a:p>
            <a:pPr algn="just" fontAlgn="base"/>
            <a:r>
              <a:rPr lang="pt-BR" sz="1940" dirty="0"/>
              <a:t>Residente menor de 60 anos</a:t>
            </a:r>
          </a:p>
        </p:txBody>
      </p:sp>
    </p:spTree>
    <p:extLst>
      <p:ext uri="{BB962C8B-B14F-4D97-AF65-F5344CB8AC3E}">
        <p14:creationId xmlns:p14="http://schemas.microsoft.com/office/powerpoint/2010/main" val="170385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04126" y="675249"/>
            <a:ext cx="11648301" cy="1102815"/>
          </a:xfrm>
        </p:spPr>
        <p:txBody>
          <a:bodyPr/>
          <a:lstStyle/>
          <a:p>
            <a:r>
              <a:rPr lang="pt-BR" dirty="0" smtClean="0"/>
              <a:t>Limites da fiscalização</a:t>
            </a:r>
            <a:endParaRPr lang="pt-BR" dirty="0"/>
          </a:p>
        </p:txBody>
      </p:sp>
      <p:sp>
        <p:nvSpPr>
          <p:cNvPr id="4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914329" y="2318705"/>
            <a:ext cx="9418391" cy="1746858"/>
          </a:xfrm>
        </p:spPr>
        <p:txBody>
          <a:bodyPr>
            <a:noAutofit/>
          </a:bodyPr>
          <a:lstStyle/>
          <a:p>
            <a:pPr algn="just" fontAlgn="base"/>
            <a:r>
              <a:rPr lang="pt-BR" sz="2800" dirty="0"/>
              <a:t>Postura dos fiscais</a:t>
            </a:r>
          </a:p>
          <a:p>
            <a:pPr algn="just" fontAlgn="base"/>
            <a:r>
              <a:rPr lang="pt-BR" sz="2800" dirty="0"/>
              <a:t>Livre acesso aos espaços e documentos</a:t>
            </a:r>
          </a:p>
          <a:p>
            <a:pPr algn="just" fontAlgn="base"/>
            <a:r>
              <a:rPr lang="pt-BR" sz="2800" dirty="0"/>
              <a:t>Registro das exigências – cumprir o que está registrado nos autos</a:t>
            </a:r>
          </a:p>
          <a:p>
            <a:pPr algn="just" fontAlgn="base"/>
            <a:r>
              <a:rPr lang="pt-BR" sz="2800" dirty="0"/>
              <a:t>Solicitação de modificações de itens aprovados anteriormente</a:t>
            </a:r>
          </a:p>
        </p:txBody>
      </p:sp>
    </p:spTree>
    <p:extLst>
      <p:ext uri="{BB962C8B-B14F-4D97-AF65-F5344CB8AC3E}">
        <p14:creationId xmlns:p14="http://schemas.microsoft.com/office/powerpoint/2010/main" val="368397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11"/>
          <p:cNvSpPr>
            <a:spLocks noGrp="1"/>
          </p:cNvSpPr>
          <p:nvPr>
            <p:ph sz="quarter" idx="4294967295"/>
          </p:nvPr>
        </p:nvSpPr>
        <p:spPr>
          <a:xfrm>
            <a:off x="538072" y="2045315"/>
            <a:ext cx="9794649" cy="2413000"/>
          </a:xfrm>
        </p:spPr>
        <p:txBody>
          <a:bodyPr/>
          <a:lstStyle/>
          <a:p>
            <a:pPr marL="0" indent="0" algn="just" fontAlgn="base">
              <a:buNone/>
            </a:pPr>
            <a:r>
              <a:rPr lang="pt-BR" sz="4000" b="1" dirty="0" smtClean="0"/>
              <a:t>OBRIGADA!</a:t>
            </a:r>
          </a:p>
          <a:p>
            <a:pPr marL="0" indent="0" algn="just" fontAlgn="base">
              <a:buNone/>
            </a:pPr>
            <a:endParaRPr lang="pt-BR" sz="1940" dirty="0"/>
          </a:p>
          <a:p>
            <a:pPr marL="0" indent="0" algn="just" fontAlgn="base">
              <a:buNone/>
            </a:pPr>
            <a:r>
              <a:rPr lang="pt-BR" dirty="0" smtClean="0"/>
              <a:t>Ariane Angioletti</a:t>
            </a:r>
          </a:p>
          <a:p>
            <a:pPr marL="0" indent="0" algn="just" fontAlgn="base">
              <a:buNone/>
            </a:pPr>
            <a:r>
              <a:rPr lang="pt-BR" dirty="0" smtClean="0"/>
              <a:t>Facebook.com/</a:t>
            </a:r>
            <a:r>
              <a:rPr lang="pt-BR" dirty="0" err="1" smtClean="0"/>
              <a:t>AArianeAngioletti</a:t>
            </a:r>
            <a:endParaRPr lang="pt-BR" dirty="0" smtClean="0"/>
          </a:p>
          <a:p>
            <a:pPr marL="0" indent="0" algn="just" fontAlgn="base">
              <a:buNone/>
            </a:pPr>
            <a:r>
              <a:rPr lang="pt-BR" dirty="0"/>
              <a:t>a</a:t>
            </a:r>
            <a:r>
              <a:rPr lang="pt-BR" dirty="0" smtClean="0"/>
              <a:t>ngioletti.ariane@gmail.com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026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m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Berlim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Berlim</Template>
  <TotalTime>254</TotalTime>
  <Words>3476</Words>
  <Application>Microsoft Office PowerPoint</Application>
  <PresentationFormat>Widescreen</PresentationFormat>
  <Paragraphs>360</Paragraphs>
  <Slides>35</Slides>
  <Notes>27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35</vt:i4>
      </vt:variant>
    </vt:vector>
  </HeadingPairs>
  <TitlesOfParts>
    <vt:vector size="41" baseType="lpstr">
      <vt:lpstr>Arial</vt:lpstr>
      <vt:lpstr>Calibri</vt:lpstr>
      <vt:lpstr>Times New Roman</vt:lpstr>
      <vt:lpstr>Trebuchet MS</vt:lpstr>
      <vt:lpstr>Wingdings</vt:lpstr>
      <vt:lpstr>Berlim</vt:lpstr>
      <vt:lpstr>Fiscalização das ILPIs</vt:lpstr>
      <vt:lpstr>Instituições de atendimento para Idosos</vt:lpstr>
      <vt:lpstr>As instituições de acolhimento  para Idosos</vt:lpstr>
      <vt:lpstr>Apresentação do PowerPoint</vt:lpstr>
      <vt:lpstr>Histórico das ILPIs</vt:lpstr>
      <vt:lpstr>Estatuto do Idoso</vt:lpstr>
      <vt:lpstr>Estatuto do Idoso</vt:lpstr>
      <vt:lpstr>Estatuto do Idoso</vt:lpstr>
      <vt:lpstr>Estatuto do Idoso</vt:lpstr>
      <vt:lpstr>Estatuto do Idoso</vt:lpstr>
      <vt:lpstr>RDC 283/2005</vt:lpstr>
      <vt:lpstr>Fiscalização das ILPIs</vt:lpstr>
      <vt:lpstr>Fiscalização das ILPIs</vt:lpstr>
      <vt:lpstr>Fiscalização das ILPIs</vt:lpstr>
      <vt:lpstr>RDC 283/2005 - ESTRUTURAL</vt:lpstr>
      <vt:lpstr>RDC 283/2005 - ESTRUTURAL</vt:lpstr>
      <vt:lpstr>RDC 283/2005 - ESTRUTURAL</vt:lpstr>
      <vt:lpstr>RDC 283/2005 - ESTRUTURAL</vt:lpstr>
      <vt:lpstr>RDC 283/2005 - ESTRUTURAL</vt:lpstr>
      <vt:lpstr>RDC 283/2005 - ESTRUTURAL</vt:lpstr>
      <vt:lpstr>RDC 283/2005 - ESTRUTURAL</vt:lpstr>
      <vt:lpstr>RDC 283/2005 - PESSOAL</vt:lpstr>
      <vt:lpstr>RDC 283/2005 - PESSOAL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ATENÇÃO!</vt:lpstr>
      <vt:lpstr>Aspectos polêmicos</vt:lpstr>
      <vt:lpstr>Limites da fiscalização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angioletti</cp:lastModifiedBy>
  <cp:revision>18</cp:revision>
  <dcterms:created xsi:type="dcterms:W3CDTF">2018-10-07T17:50:41Z</dcterms:created>
  <dcterms:modified xsi:type="dcterms:W3CDTF">2018-10-30T18:17:25Z</dcterms:modified>
</cp:coreProperties>
</file>