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46"/>
  </p:notesMasterIdLst>
  <p:sldIdLst>
    <p:sldId id="256" r:id="rId2"/>
    <p:sldId id="257" r:id="rId3"/>
    <p:sldId id="264" r:id="rId4"/>
    <p:sldId id="266" r:id="rId5"/>
    <p:sldId id="294" r:id="rId6"/>
    <p:sldId id="296" r:id="rId7"/>
    <p:sldId id="289" r:id="rId8"/>
    <p:sldId id="269" r:id="rId9"/>
    <p:sldId id="270" r:id="rId10"/>
    <p:sldId id="290" r:id="rId11"/>
    <p:sldId id="308" r:id="rId12"/>
    <p:sldId id="309" r:id="rId13"/>
    <p:sldId id="310" r:id="rId14"/>
    <p:sldId id="311" r:id="rId15"/>
    <p:sldId id="312" r:id="rId16"/>
    <p:sldId id="313" r:id="rId17"/>
    <p:sldId id="314" r:id="rId18"/>
    <p:sldId id="316" r:id="rId19"/>
    <p:sldId id="315" r:id="rId20"/>
    <p:sldId id="317" r:id="rId21"/>
    <p:sldId id="318" r:id="rId22"/>
    <p:sldId id="319" r:id="rId23"/>
    <p:sldId id="320" r:id="rId24"/>
    <p:sldId id="321" r:id="rId25"/>
    <p:sldId id="307" r:id="rId26"/>
    <p:sldId id="292" r:id="rId27"/>
    <p:sldId id="293" r:id="rId28"/>
    <p:sldId id="299" r:id="rId29"/>
    <p:sldId id="300" r:id="rId30"/>
    <p:sldId id="297" r:id="rId31"/>
    <p:sldId id="301" r:id="rId32"/>
    <p:sldId id="298" r:id="rId33"/>
    <p:sldId id="302" r:id="rId34"/>
    <p:sldId id="303" r:id="rId35"/>
    <p:sldId id="304" r:id="rId36"/>
    <p:sldId id="305" r:id="rId37"/>
    <p:sldId id="306" r:id="rId38"/>
    <p:sldId id="284" r:id="rId39"/>
    <p:sldId id="285" r:id="rId40"/>
    <p:sldId id="286" r:id="rId41"/>
    <p:sldId id="287" r:id="rId42"/>
    <p:sldId id="288" r:id="rId43"/>
    <p:sldId id="260" r:id="rId44"/>
    <p:sldId id="258"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4797EC-FB19-456B-9736-AF5079AAEF92}" type="datetimeFigureOut">
              <a:rPr lang="pt-BR" smtClean="0"/>
              <a:t>30/10/2018</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D27EC9-6272-449C-BD88-B461E3BE21ED}" type="slidenum">
              <a:rPr lang="pt-BR" smtClean="0"/>
              <a:t>‹nº›</a:t>
            </a:fld>
            <a:endParaRPr lang="pt-BR"/>
          </a:p>
        </p:txBody>
      </p:sp>
    </p:spTree>
    <p:extLst>
      <p:ext uri="{BB962C8B-B14F-4D97-AF65-F5344CB8AC3E}">
        <p14:creationId xmlns:p14="http://schemas.microsoft.com/office/powerpoint/2010/main" val="4255814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Rectangle 7"/>
          <p:cNvSpPr>
            <a:spLocks noGrp="1" noChangeArrowheads="1"/>
          </p:cNvSpPr>
          <p:nvPr>
            <p:ph type="sldNum"/>
          </p:nvPr>
        </p:nvSpPr>
        <p:spPr>
          <a:ln/>
        </p:spPr>
        <p:txBody>
          <a:bodyPr/>
          <a:lstStyle/>
          <a:p>
            <a:fld id="{1D7B2A01-E662-48C5-95CF-BC51DF6B2621}" type="slidenum">
              <a:rPr lang="en-US" altLang="pt-BR"/>
              <a:pPr/>
              <a:t>38</a:t>
            </a:fld>
            <a:endParaRPr lang="en-US" altLang="pt-BR"/>
          </a:p>
        </p:txBody>
      </p:sp>
      <p:sp>
        <p:nvSpPr>
          <p:cNvPr id="45057" name="Rectangle 1"/>
          <p:cNvSpPr txBox="1">
            <a:spLocks noGrp="1" noRot="1" noChangeAspect="1" noChangeArrowheads="1"/>
          </p:cNvSpPr>
          <p:nvPr>
            <p:ph type="sldImg"/>
          </p:nvPr>
        </p:nvSpPr>
        <p:spPr bwMode="auto">
          <a:xfrm>
            <a:off x="381000" y="685800"/>
            <a:ext cx="6096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5058" name="Rectangle 2"/>
          <p:cNvSpPr txBox="1">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t-BR" altLang="pt-BR"/>
          </a:p>
        </p:txBody>
      </p:sp>
    </p:spTree>
    <p:extLst>
      <p:ext uri="{BB962C8B-B14F-4D97-AF65-F5344CB8AC3E}">
        <p14:creationId xmlns:p14="http://schemas.microsoft.com/office/powerpoint/2010/main" val="96798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Rectangle 7"/>
          <p:cNvSpPr>
            <a:spLocks noGrp="1" noChangeArrowheads="1"/>
          </p:cNvSpPr>
          <p:nvPr>
            <p:ph type="sldNum"/>
          </p:nvPr>
        </p:nvSpPr>
        <p:spPr>
          <a:ln/>
        </p:spPr>
        <p:txBody>
          <a:bodyPr/>
          <a:lstStyle/>
          <a:p>
            <a:fld id="{0D6B3DAA-8870-46D4-9437-FE23DBE92DEB}" type="slidenum">
              <a:rPr lang="en-US" altLang="pt-BR"/>
              <a:pPr/>
              <a:t>39</a:t>
            </a:fld>
            <a:endParaRPr lang="en-US" altLang="pt-BR"/>
          </a:p>
        </p:txBody>
      </p:sp>
      <p:sp>
        <p:nvSpPr>
          <p:cNvPr id="46081" name="Rectangle 1"/>
          <p:cNvSpPr txBox="1">
            <a:spLocks noGrp="1" noRot="1" noChangeAspect="1" noChangeArrowheads="1"/>
          </p:cNvSpPr>
          <p:nvPr>
            <p:ph type="sldImg"/>
          </p:nvPr>
        </p:nvSpPr>
        <p:spPr bwMode="auto">
          <a:xfrm>
            <a:off x="381000" y="685800"/>
            <a:ext cx="6096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6082" name="Rectangle 2"/>
          <p:cNvSpPr txBox="1">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t-BR" altLang="pt-BR"/>
          </a:p>
        </p:txBody>
      </p:sp>
    </p:spTree>
    <p:extLst>
      <p:ext uri="{BB962C8B-B14F-4D97-AF65-F5344CB8AC3E}">
        <p14:creationId xmlns:p14="http://schemas.microsoft.com/office/powerpoint/2010/main" val="14522720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Rectangle 7"/>
          <p:cNvSpPr>
            <a:spLocks noGrp="1" noChangeArrowheads="1"/>
          </p:cNvSpPr>
          <p:nvPr>
            <p:ph type="sldNum"/>
          </p:nvPr>
        </p:nvSpPr>
        <p:spPr>
          <a:ln/>
        </p:spPr>
        <p:txBody>
          <a:bodyPr/>
          <a:lstStyle/>
          <a:p>
            <a:fld id="{E3EB751E-AA14-4982-B031-0FFD769893C4}" type="slidenum">
              <a:rPr lang="en-US" altLang="pt-BR"/>
              <a:pPr/>
              <a:t>40</a:t>
            </a:fld>
            <a:endParaRPr lang="en-US" altLang="pt-BR"/>
          </a:p>
        </p:txBody>
      </p:sp>
      <p:sp>
        <p:nvSpPr>
          <p:cNvPr id="51201" name="Rectangle 1"/>
          <p:cNvSpPr txBox="1">
            <a:spLocks noGrp="1" noRot="1" noChangeAspect="1" noChangeArrowheads="1"/>
          </p:cNvSpPr>
          <p:nvPr>
            <p:ph type="sldImg"/>
          </p:nvPr>
        </p:nvSpPr>
        <p:spPr bwMode="auto">
          <a:xfrm>
            <a:off x="381000" y="685800"/>
            <a:ext cx="6096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02" name="Rectangle 2"/>
          <p:cNvSpPr txBox="1">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t-BR" altLang="pt-BR"/>
          </a:p>
        </p:txBody>
      </p:sp>
    </p:spTree>
    <p:extLst>
      <p:ext uri="{BB962C8B-B14F-4D97-AF65-F5344CB8AC3E}">
        <p14:creationId xmlns:p14="http://schemas.microsoft.com/office/powerpoint/2010/main" val="2262644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Rectangle 7"/>
          <p:cNvSpPr>
            <a:spLocks noGrp="1" noChangeArrowheads="1"/>
          </p:cNvSpPr>
          <p:nvPr>
            <p:ph type="sldNum"/>
          </p:nvPr>
        </p:nvSpPr>
        <p:spPr>
          <a:ln/>
        </p:spPr>
        <p:txBody>
          <a:bodyPr/>
          <a:lstStyle/>
          <a:p>
            <a:fld id="{E3EB751E-AA14-4982-B031-0FFD769893C4}" type="slidenum">
              <a:rPr lang="en-US" altLang="pt-BR"/>
              <a:pPr/>
              <a:t>41</a:t>
            </a:fld>
            <a:endParaRPr lang="en-US" altLang="pt-BR"/>
          </a:p>
        </p:txBody>
      </p:sp>
      <p:sp>
        <p:nvSpPr>
          <p:cNvPr id="51201" name="Rectangle 1"/>
          <p:cNvSpPr txBox="1">
            <a:spLocks noGrp="1" noRot="1" noChangeAspect="1" noChangeArrowheads="1"/>
          </p:cNvSpPr>
          <p:nvPr>
            <p:ph type="sldImg"/>
          </p:nvPr>
        </p:nvSpPr>
        <p:spPr bwMode="auto">
          <a:xfrm>
            <a:off x="381000" y="685800"/>
            <a:ext cx="6096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02" name="Rectangle 2"/>
          <p:cNvSpPr txBox="1">
            <a:spLocks noGrp="1" noChangeArrowheads="1"/>
          </p:cNvSpPr>
          <p:nvPr>
            <p:ph type="body" idx="1"/>
          </p:nvPr>
        </p:nvSpPr>
        <p:spPr bwMode="auto">
          <a:xfrm>
            <a:off x="914400" y="4343400"/>
            <a:ext cx="50292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pt-BR" altLang="pt-BR"/>
          </a:p>
        </p:txBody>
      </p:sp>
    </p:spTree>
    <p:extLst>
      <p:ext uri="{BB962C8B-B14F-4D97-AF65-F5344CB8AC3E}">
        <p14:creationId xmlns:p14="http://schemas.microsoft.com/office/powerpoint/2010/main" val="93651279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10/30/2018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DF28FB93-0A08-4E7D-8E63-9EFA29F1E093}" type="slidenum">
              <a:rPr lang="en-US" smtClean="0"/>
              <a:pPr/>
              <a:t>‹nº›</a:t>
            </a:fld>
            <a:endParaRPr lang="en-US" dirty="0"/>
          </a:p>
        </p:txBody>
      </p:sp>
      <p:pic>
        <p:nvPicPr>
          <p:cNvPr id="11" name="Imagem 10"/>
          <p:cNvPicPr>
            <a:picLocks noChangeAspect="1"/>
          </p:cNvPicPr>
          <p:nvPr userDrawn="1"/>
        </p:nvPicPr>
        <p:blipFill>
          <a:blip r:embed="rId4"/>
          <a:stretch>
            <a:fillRect/>
          </a:stretch>
        </p:blipFill>
        <p:spPr>
          <a:xfrm>
            <a:off x="9504778" y="2917033"/>
            <a:ext cx="2276959" cy="953406"/>
          </a:xfrm>
          <a:prstGeom prst="rect">
            <a:avLst/>
          </a:prstGeom>
        </p:spPr>
      </p:pic>
    </p:spTree>
    <p:extLst>
      <p:ext uri="{BB962C8B-B14F-4D97-AF65-F5344CB8AC3E}">
        <p14:creationId xmlns:p14="http://schemas.microsoft.com/office/powerpoint/2010/main" val="4034337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10/30/2018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‹nº›</a:t>
            </a:fld>
            <a:endParaRPr lang="en-US" dirty="0"/>
          </a:p>
        </p:txBody>
      </p:sp>
      <p:pic>
        <p:nvPicPr>
          <p:cNvPr id="11" name="Imagem 10"/>
          <p:cNvPicPr>
            <a:picLocks noChangeAspect="1"/>
          </p:cNvPicPr>
          <p:nvPr userDrawn="1"/>
        </p:nvPicPr>
        <p:blipFill>
          <a:blip r:embed="rId4"/>
          <a:stretch>
            <a:fillRect/>
          </a:stretch>
        </p:blipFill>
        <p:spPr>
          <a:xfrm>
            <a:off x="10671904" y="990857"/>
            <a:ext cx="1430840" cy="599120"/>
          </a:xfrm>
          <a:prstGeom prst="rect">
            <a:avLst/>
          </a:prstGeom>
        </p:spPr>
      </p:pic>
    </p:spTree>
    <p:extLst>
      <p:ext uri="{BB962C8B-B14F-4D97-AF65-F5344CB8AC3E}">
        <p14:creationId xmlns:p14="http://schemas.microsoft.com/office/powerpoint/2010/main" val="2060818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fld id="{8E36636D-D922-432D-A958-524484B5923D}" type="datetimeFigureOut">
              <a:rPr lang="en-US" smtClean="0"/>
              <a:pPr/>
              <a:t>10/30/2018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DF28FB93-0A08-4E7D-8E63-9EFA29F1E093}" type="slidenum">
              <a:rPr lang="en-US" smtClean="0"/>
              <a:pPr/>
              <a:t>‹nº›</a:t>
            </a:fld>
            <a:endParaRPr lang="en-US" dirty="0"/>
          </a:p>
        </p:txBody>
      </p:sp>
      <p:pic>
        <p:nvPicPr>
          <p:cNvPr id="11" name="Imagem 10"/>
          <p:cNvPicPr>
            <a:picLocks noChangeAspect="1"/>
          </p:cNvPicPr>
          <p:nvPr userDrawn="1"/>
        </p:nvPicPr>
        <p:blipFill>
          <a:blip r:embed="rId4"/>
          <a:stretch>
            <a:fillRect/>
          </a:stretch>
        </p:blipFill>
        <p:spPr>
          <a:xfrm>
            <a:off x="10671902" y="3107524"/>
            <a:ext cx="1430840" cy="599120"/>
          </a:xfrm>
          <a:prstGeom prst="rect">
            <a:avLst/>
          </a:prstGeom>
        </p:spPr>
      </p:pic>
    </p:spTree>
    <p:extLst>
      <p:ext uri="{BB962C8B-B14F-4D97-AF65-F5344CB8AC3E}">
        <p14:creationId xmlns:p14="http://schemas.microsoft.com/office/powerpoint/2010/main" val="2165852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CFE1C9FC-9609-4B16-A600-7AF7227BF73A}" type="datetimeFigureOut">
              <a:rPr lang="pt-BR" smtClean="0"/>
              <a:t>30/10/2018</a:t>
            </a:fld>
            <a:endParaRPr lang="pt-B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‹nº›</a:t>
            </a:fld>
            <a:endParaRPr lang="en-US" dirty="0"/>
          </a:p>
        </p:txBody>
      </p:sp>
      <p:pic>
        <p:nvPicPr>
          <p:cNvPr id="12" name="Imagem 11"/>
          <p:cNvPicPr>
            <a:picLocks noChangeAspect="1"/>
          </p:cNvPicPr>
          <p:nvPr userDrawn="1"/>
        </p:nvPicPr>
        <p:blipFill>
          <a:blip r:embed="rId4"/>
          <a:stretch>
            <a:fillRect/>
          </a:stretch>
        </p:blipFill>
        <p:spPr>
          <a:xfrm>
            <a:off x="10671904" y="990857"/>
            <a:ext cx="1430840" cy="599120"/>
          </a:xfrm>
          <a:prstGeom prst="rect">
            <a:avLst/>
          </a:prstGeom>
        </p:spPr>
      </p:pic>
    </p:spTree>
    <p:extLst>
      <p:ext uri="{BB962C8B-B14F-4D97-AF65-F5344CB8AC3E}">
        <p14:creationId xmlns:p14="http://schemas.microsoft.com/office/powerpoint/2010/main" val="1103288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680322" y="3030008"/>
            <a:ext cx="4698355" cy="2906179"/>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5594123" y="3030008"/>
            <a:ext cx="4700059" cy="2906179"/>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8E36636D-D922-432D-A958-524484B5923D}" type="datetimeFigureOut">
              <a:rPr lang="en-US" smtClean="0"/>
              <a:pPr/>
              <a:t>10/30/2018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F28FB93-0A08-4E7D-8E63-9EFA29F1E093}" type="slidenum">
              <a:rPr lang="en-US" smtClean="0"/>
              <a:pPr/>
              <a:t>‹nº›</a:t>
            </a:fld>
            <a:endParaRPr lang="en-US" dirty="0"/>
          </a:p>
        </p:txBody>
      </p:sp>
      <p:pic>
        <p:nvPicPr>
          <p:cNvPr id="14" name="Imagem 13"/>
          <p:cNvPicPr>
            <a:picLocks noChangeAspect="1"/>
          </p:cNvPicPr>
          <p:nvPr userDrawn="1"/>
        </p:nvPicPr>
        <p:blipFill>
          <a:blip r:embed="rId4"/>
          <a:stretch>
            <a:fillRect/>
          </a:stretch>
        </p:blipFill>
        <p:spPr>
          <a:xfrm>
            <a:off x="10671904" y="994137"/>
            <a:ext cx="1430840" cy="599120"/>
          </a:xfrm>
          <a:prstGeom prst="rect">
            <a:avLst/>
          </a:prstGeom>
        </p:spPr>
      </p:pic>
    </p:spTree>
    <p:extLst>
      <p:ext uri="{BB962C8B-B14F-4D97-AF65-F5344CB8AC3E}">
        <p14:creationId xmlns:p14="http://schemas.microsoft.com/office/powerpoint/2010/main" val="3385112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8E36636D-D922-432D-A958-524484B5923D}" type="datetimeFigureOut">
              <a:rPr lang="en-US" smtClean="0"/>
              <a:pPr/>
              <a:t>10/30/2018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‹nº›</a:t>
            </a:fld>
            <a:endParaRPr lang="en-US" dirty="0"/>
          </a:p>
        </p:txBody>
      </p:sp>
      <p:pic>
        <p:nvPicPr>
          <p:cNvPr id="10" name="Imagem 9"/>
          <p:cNvPicPr>
            <a:picLocks noChangeAspect="1"/>
          </p:cNvPicPr>
          <p:nvPr userDrawn="1"/>
        </p:nvPicPr>
        <p:blipFill>
          <a:blip r:embed="rId4"/>
          <a:stretch>
            <a:fillRect/>
          </a:stretch>
        </p:blipFill>
        <p:spPr>
          <a:xfrm>
            <a:off x="10671904" y="990857"/>
            <a:ext cx="1430840" cy="599120"/>
          </a:xfrm>
          <a:prstGeom prst="rect">
            <a:avLst/>
          </a:prstGeom>
        </p:spPr>
      </p:pic>
    </p:spTree>
    <p:extLst>
      <p:ext uri="{BB962C8B-B14F-4D97-AF65-F5344CB8AC3E}">
        <p14:creationId xmlns:p14="http://schemas.microsoft.com/office/powerpoint/2010/main" val="2027111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8E36636D-D922-432D-A958-524484B5923D}" type="datetimeFigureOut">
              <a:rPr lang="en-US" smtClean="0"/>
              <a:pPr/>
              <a:t>10/30/2018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F28FB93-0A08-4E7D-8E63-9EFA29F1E093}" type="slidenum">
              <a:rPr lang="en-US" smtClean="0"/>
              <a:pPr/>
              <a:t>‹nº›</a:t>
            </a:fld>
            <a:endParaRPr lang="en-US" dirty="0"/>
          </a:p>
        </p:txBody>
      </p:sp>
      <p:pic>
        <p:nvPicPr>
          <p:cNvPr id="7" name="Imagem 6"/>
          <p:cNvPicPr>
            <a:picLocks noChangeAspect="1"/>
          </p:cNvPicPr>
          <p:nvPr userDrawn="1"/>
        </p:nvPicPr>
        <p:blipFill>
          <a:blip r:embed="rId3"/>
          <a:stretch>
            <a:fillRect/>
          </a:stretch>
        </p:blipFill>
        <p:spPr>
          <a:xfrm>
            <a:off x="10671904" y="990857"/>
            <a:ext cx="1430840" cy="599120"/>
          </a:xfrm>
          <a:prstGeom prst="rect">
            <a:avLst/>
          </a:prstGeom>
        </p:spPr>
      </p:pic>
    </p:spTree>
    <p:extLst>
      <p:ext uri="{BB962C8B-B14F-4D97-AF65-F5344CB8AC3E}">
        <p14:creationId xmlns:p14="http://schemas.microsoft.com/office/powerpoint/2010/main" val="3740853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pt-BR" smtClean="0"/>
              <a:t>Clique para editar o título mestre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8E36636D-D922-432D-A958-524484B5923D}" type="datetimeFigureOut">
              <a:rPr lang="en-US" smtClean="0"/>
              <a:pPr/>
              <a:t>10/30/2018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‹nº›</a:t>
            </a:fld>
            <a:endParaRPr lang="en-US" dirty="0"/>
          </a:p>
        </p:txBody>
      </p:sp>
      <p:pic>
        <p:nvPicPr>
          <p:cNvPr id="12" name="Imagem 11"/>
          <p:cNvPicPr>
            <a:picLocks noChangeAspect="1"/>
          </p:cNvPicPr>
          <p:nvPr userDrawn="1"/>
        </p:nvPicPr>
        <p:blipFill>
          <a:blip r:embed="rId4"/>
          <a:stretch>
            <a:fillRect/>
          </a:stretch>
        </p:blipFill>
        <p:spPr>
          <a:xfrm>
            <a:off x="10671904" y="990857"/>
            <a:ext cx="1430840" cy="599120"/>
          </a:xfrm>
          <a:prstGeom prst="rect">
            <a:avLst/>
          </a:prstGeom>
        </p:spPr>
      </p:pic>
    </p:spTree>
    <p:extLst>
      <p:ext uri="{BB962C8B-B14F-4D97-AF65-F5344CB8AC3E}">
        <p14:creationId xmlns:p14="http://schemas.microsoft.com/office/powerpoint/2010/main" val="109016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8E36636D-D922-432D-A958-524484B5923D}" type="datetimeFigureOut">
              <a:rPr lang="en-US" smtClean="0"/>
              <a:pPr/>
              <a:t>10/30/2018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‹nº›</a:t>
            </a:fld>
            <a:endParaRPr lang="en-US" dirty="0"/>
          </a:p>
        </p:txBody>
      </p:sp>
      <p:pic>
        <p:nvPicPr>
          <p:cNvPr id="12" name="Imagem 11"/>
          <p:cNvPicPr>
            <a:picLocks noChangeAspect="1"/>
          </p:cNvPicPr>
          <p:nvPr userDrawn="1"/>
        </p:nvPicPr>
        <p:blipFill>
          <a:blip r:embed="rId4"/>
          <a:stretch>
            <a:fillRect/>
          </a:stretch>
        </p:blipFill>
        <p:spPr>
          <a:xfrm>
            <a:off x="10671904" y="990857"/>
            <a:ext cx="1430840" cy="599120"/>
          </a:xfrm>
          <a:prstGeom prst="rect">
            <a:avLst/>
          </a:prstGeom>
        </p:spPr>
      </p:pic>
    </p:spTree>
    <p:extLst>
      <p:ext uri="{BB962C8B-B14F-4D97-AF65-F5344CB8AC3E}">
        <p14:creationId xmlns:p14="http://schemas.microsoft.com/office/powerpoint/2010/main" val="3212347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48A87A34-81AB-432B-8DAE-1953F412C126}" type="datetimeFigureOut">
              <a:rPr lang="en-US" smtClean="0"/>
              <a:t>10/30/2018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‹nº›</a:t>
            </a:fld>
            <a:endParaRPr lang="en-US" dirty="0"/>
          </a:p>
        </p:txBody>
      </p:sp>
      <p:pic>
        <p:nvPicPr>
          <p:cNvPr id="12" name="Imagem 11"/>
          <p:cNvPicPr>
            <a:picLocks noChangeAspect="1"/>
          </p:cNvPicPr>
          <p:nvPr userDrawn="1"/>
        </p:nvPicPr>
        <p:blipFill>
          <a:blip r:embed="rId4"/>
          <a:stretch>
            <a:fillRect/>
          </a:stretch>
        </p:blipFill>
        <p:spPr>
          <a:xfrm>
            <a:off x="10671904" y="4952527"/>
            <a:ext cx="1430840" cy="599120"/>
          </a:xfrm>
          <a:prstGeom prst="rect">
            <a:avLst/>
          </a:prstGeom>
        </p:spPr>
      </p:pic>
    </p:spTree>
    <p:extLst>
      <p:ext uri="{BB962C8B-B14F-4D97-AF65-F5344CB8AC3E}">
        <p14:creationId xmlns:p14="http://schemas.microsoft.com/office/powerpoint/2010/main" val="471281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48A87A34-81AB-432B-8DAE-1953F412C126}" type="datetimeFigureOut">
              <a:rPr lang="en-US" smtClean="0"/>
              <a:t>10/30/2018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13400608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8E36636D-D922-432D-A958-524484B5923D}" type="datetimeFigureOut">
              <a:rPr lang="en-US" smtClean="0"/>
              <a:pPr/>
              <a:t>10/30/2018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DF28FB93-0A08-4E7D-8E63-9EFA29F1E093}" type="slidenum">
              <a:rPr lang="en-US" smtClean="0"/>
              <a:pPr/>
              <a:t>‹nº›</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6499049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8E36636D-D922-432D-A958-524484B5923D}" type="datetimeFigureOut">
              <a:rPr lang="en-US" smtClean="0"/>
              <a:pPr/>
              <a:t>10/30/2018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DF28FB93-0A08-4E7D-8E63-9EFA29F1E093}" type="slidenum">
              <a:rPr lang="en-US" smtClean="0"/>
              <a:pPr/>
              <a:t>‹nº›</a:t>
            </a:fld>
            <a:endParaRPr lang="en-US" dirty="0"/>
          </a:p>
        </p:txBody>
      </p:sp>
    </p:spTree>
    <p:extLst>
      <p:ext uri="{BB962C8B-B14F-4D97-AF65-F5344CB8AC3E}">
        <p14:creationId xmlns:p14="http://schemas.microsoft.com/office/powerpoint/2010/main" val="24366792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3" name="Date Placeholder 2"/>
          <p:cNvSpPr>
            <a:spLocks noGrp="1"/>
          </p:cNvSpPr>
          <p:nvPr>
            <p:ph type="dt" sz="half" idx="10"/>
          </p:nvPr>
        </p:nvSpPr>
        <p:spPr/>
        <p:txBody>
          <a:bodyPr/>
          <a:lstStyle/>
          <a:p>
            <a:fld id="{48A87A34-81AB-432B-8DAE-1953F412C126}" type="datetimeFigureOut">
              <a:rPr lang="en-US" smtClean="0"/>
              <a:t>10/30/2018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‹nº›</a:t>
            </a:fld>
            <a:endParaRPr lang="en-US" dirty="0"/>
          </a:p>
        </p:txBody>
      </p:sp>
      <p:pic>
        <p:nvPicPr>
          <p:cNvPr id="18" name="Imagem 17"/>
          <p:cNvPicPr>
            <a:picLocks noChangeAspect="1"/>
          </p:cNvPicPr>
          <p:nvPr userDrawn="1"/>
        </p:nvPicPr>
        <p:blipFill>
          <a:blip r:embed="rId4"/>
          <a:stretch>
            <a:fillRect/>
          </a:stretch>
        </p:blipFill>
        <p:spPr>
          <a:xfrm>
            <a:off x="10671904" y="990857"/>
            <a:ext cx="1430840" cy="599120"/>
          </a:xfrm>
          <a:prstGeom prst="rect">
            <a:avLst/>
          </a:prstGeom>
        </p:spPr>
      </p:pic>
    </p:spTree>
    <p:extLst>
      <p:ext uri="{BB962C8B-B14F-4D97-AF65-F5344CB8AC3E}">
        <p14:creationId xmlns:p14="http://schemas.microsoft.com/office/powerpoint/2010/main" val="1950707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3" name="Date Placeholder 2"/>
          <p:cNvSpPr>
            <a:spLocks noGrp="1"/>
          </p:cNvSpPr>
          <p:nvPr>
            <p:ph type="dt" sz="half" idx="10"/>
          </p:nvPr>
        </p:nvSpPr>
        <p:spPr/>
        <p:txBody>
          <a:bodyPr/>
          <a:lstStyle/>
          <a:p>
            <a:fld id="{48A87A34-81AB-432B-8DAE-1953F412C126}" type="datetimeFigureOut">
              <a:rPr lang="en-US" smtClean="0"/>
              <a:t>10/30/2018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35821467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10/30/2018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‹nº›</a:t>
            </a:fld>
            <a:endParaRPr lang="en-US" dirty="0"/>
          </a:p>
        </p:txBody>
      </p:sp>
    </p:spTree>
    <p:extLst>
      <p:ext uri="{BB962C8B-B14F-4D97-AF65-F5344CB8AC3E}">
        <p14:creationId xmlns:p14="http://schemas.microsoft.com/office/powerpoint/2010/main" val="11565716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7" name="Rectangle 6"/>
          <p:cNvSpPr/>
          <p:nvPr/>
        </p:nvSpPr>
        <p:spPr>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8E36636D-D922-432D-A958-524484B5923D}" type="datetimeFigureOut">
              <a:rPr lang="en-US" smtClean="0"/>
              <a:pPr/>
              <a:t>10/30/2018</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DF28FB93-0A08-4E7D-8E63-9EFA29F1E093}" type="slidenum">
              <a:rPr lang="en-US" smtClean="0"/>
              <a:pPr/>
              <a:t>‹nº›</a:t>
            </a:fld>
            <a:endParaRPr lang="en-US" dirty="0"/>
          </a:p>
        </p:txBody>
      </p:sp>
    </p:spTree>
    <p:extLst>
      <p:ext uri="{BB962C8B-B14F-4D97-AF65-F5344CB8AC3E}">
        <p14:creationId xmlns:p14="http://schemas.microsoft.com/office/powerpoint/2010/main" val="36845693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1_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CFE1C9FC-9609-4B16-A600-7AF7227BF73A}" type="datetimeFigureOut">
              <a:rPr lang="pt-BR" smtClean="0"/>
              <a:t>30/10/2018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pic>
        <p:nvPicPr>
          <p:cNvPr id="8" name="Imagem 7"/>
          <p:cNvPicPr>
            <a:picLocks noChangeAspect="1"/>
          </p:cNvPicPr>
          <p:nvPr userDrawn="1"/>
        </p:nvPicPr>
        <p:blipFill>
          <a:blip r:embed="rId2"/>
          <a:stretch>
            <a:fillRect/>
          </a:stretch>
        </p:blipFill>
        <p:spPr>
          <a:xfrm>
            <a:off x="10671904" y="4952527"/>
            <a:ext cx="1430840" cy="599120"/>
          </a:xfrm>
          <a:prstGeom prst="rect">
            <a:avLst/>
          </a:prstGeom>
        </p:spPr>
      </p:pic>
    </p:spTree>
    <p:extLst>
      <p:ext uri="{BB962C8B-B14F-4D97-AF65-F5344CB8AC3E}">
        <p14:creationId xmlns:p14="http://schemas.microsoft.com/office/powerpoint/2010/main" val="3621218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20">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E36636D-D922-432D-A958-524484B5923D}" type="datetimeFigureOut">
              <a:rPr lang="en-US" smtClean="0"/>
              <a:pPr/>
              <a:t>10/30/2018</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DF28FB93-0A08-4E7D-8E63-9EFA29F1E093}" type="slidenum">
              <a:rPr lang="en-US" smtClean="0"/>
              <a:pPr/>
              <a:t>‹nº›</a:t>
            </a:fld>
            <a:endParaRPr lang="en-US" dirty="0"/>
          </a:p>
        </p:txBody>
      </p:sp>
      <p:sp>
        <p:nvSpPr>
          <p:cNvPr id="8" name="Retângulo 7"/>
          <p:cNvSpPr/>
          <p:nvPr userDrawn="1"/>
        </p:nvSpPr>
        <p:spPr>
          <a:xfrm>
            <a:off x="680321" y="6156091"/>
            <a:ext cx="9613861" cy="523220"/>
          </a:xfrm>
          <a:prstGeom prst="rect">
            <a:avLst/>
          </a:prstGeom>
        </p:spPr>
        <p:txBody>
          <a:bodyPr wrap="square">
            <a:spAutoFit/>
          </a:bodyPr>
          <a:lstStyle/>
          <a:p>
            <a:pPr algn="ctr"/>
            <a:r>
              <a:rPr lang="pt-BR" sz="1400" b="0" i="0" dirty="0" smtClean="0">
                <a:effectLst/>
                <a:latin typeface="+mn-lt"/>
              </a:rPr>
              <a:t>Capacitação de Conselheiros(as), Gestores</a:t>
            </a:r>
            <a:r>
              <a:rPr lang="pt-BR" sz="1400" b="0" i="0" baseline="0" dirty="0" smtClean="0">
                <a:effectLst/>
                <a:latin typeface="+mn-lt"/>
              </a:rPr>
              <a:t> e</a:t>
            </a:r>
            <a:r>
              <a:rPr lang="pt-BR" sz="1400" b="0" i="0" dirty="0" smtClean="0">
                <a:effectLst/>
                <a:latin typeface="+mn-lt"/>
              </a:rPr>
              <a:t> Lideranças em Políticas para a Pessoa Idosa em Santa Catarina </a:t>
            </a:r>
          </a:p>
          <a:p>
            <a:pPr algn="ctr"/>
            <a:r>
              <a:rPr lang="pt-BR" sz="1400" b="0" i="0" dirty="0" smtClean="0">
                <a:effectLst/>
                <a:latin typeface="+mn-lt"/>
              </a:rPr>
              <a:t>Convênio </a:t>
            </a:r>
            <a:r>
              <a:rPr lang="pt-BR" sz="1400" b="0" i="0" kern="1200" dirty="0" smtClean="0">
                <a:solidFill>
                  <a:schemeClr val="tx1"/>
                </a:solidFill>
                <a:effectLst/>
                <a:latin typeface="+mn-lt"/>
                <a:ea typeface="+mn-ea"/>
                <a:cs typeface="+mn-cs"/>
              </a:rPr>
              <a:t>MDH/FNI 852970/2017</a:t>
            </a:r>
            <a:endParaRPr lang="pt-BR" sz="1400" dirty="0">
              <a:latin typeface="+mn-lt"/>
            </a:endParaRPr>
          </a:p>
        </p:txBody>
      </p:sp>
    </p:spTree>
    <p:extLst>
      <p:ext uri="{BB962C8B-B14F-4D97-AF65-F5344CB8AC3E}">
        <p14:creationId xmlns:p14="http://schemas.microsoft.com/office/powerpoint/2010/main" val="4258274668"/>
      </p:ext>
    </p:extLst>
  </p:cSld>
  <p:clrMap bg1="dk1" tx1="lt1" bg2="dk2"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22068" y="2547258"/>
            <a:ext cx="8682446" cy="1580604"/>
          </a:xfrm>
        </p:spPr>
        <p:txBody>
          <a:bodyPr>
            <a:normAutofit/>
          </a:bodyPr>
          <a:lstStyle/>
          <a:p>
            <a:r>
              <a:rPr lang="pt-BR" sz="4400" dirty="0" smtClean="0"/>
              <a:t>Enfrentamento à Violência  contra a Pessoa Idosa</a:t>
            </a:r>
            <a:endParaRPr lang="pt-BR" sz="4400" dirty="0"/>
          </a:p>
        </p:txBody>
      </p:sp>
      <p:sp>
        <p:nvSpPr>
          <p:cNvPr id="3" name="Subtítulo 2"/>
          <p:cNvSpPr>
            <a:spLocks noGrp="1"/>
          </p:cNvSpPr>
          <p:nvPr>
            <p:ph type="subTitle" idx="1"/>
          </p:nvPr>
        </p:nvSpPr>
        <p:spPr>
          <a:xfrm>
            <a:off x="130628" y="4359048"/>
            <a:ext cx="8682446" cy="1231855"/>
          </a:xfrm>
        </p:spPr>
        <p:txBody>
          <a:bodyPr>
            <a:normAutofit/>
          </a:bodyPr>
          <a:lstStyle/>
          <a:p>
            <a:r>
              <a:rPr lang="pt-BR" dirty="0" smtClean="0"/>
              <a:t>Ariane Angioletti</a:t>
            </a:r>
          </a:p>
          <a:p>
            <a:r>
              <a:rPr lang="pt-BR" dirty="0" smtClean="0"/>
              <a:t>Advogada, Conselheira Estadual do Idoso, representando a Ordem dos Advogados do Brasil, Seccional de Santa Catarina - OAB/SC</a:t>
            </a:r>
            <a:endParaRPr lang="pt-BR" dirty="0"/>
          </a:p>
        </p:txBody>
      </p:sp>
      <p:sp>
        <p:nvSpPr>
          <p:cNvPr id="4" name="Subtítulo 2"/>
          <p:cNvSpPr txBox="1">
            <a:spLocks/>
          </p:cNvSpPr>
          <p:nvPr/>
        </p:nvSpPr>
        <p:spPr>
          <a:xfrm>
            <a:off x="130628" y="218122"/>
            <a:ext cx="3017519" cy="1231855"/>
          </a:xfrm>
          <a:prstGeom prst="rect">
            <a:avLst/>
          </a:prstGeom>
        </p:spPr>
        <p:txBody>
          <a:bodyPr vert="horz" lIns="91440" tIns="45720" rIns="91440" bIns="45720" rtlCol="0">
            <a:normAutofit/>
          </a:bodyPr>
          <a:lstStyle>
            <a:lvl1pPr marL="0" indent="0" algn="r"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pt-BR" sz="1600" dirty="0" smtClean="0"/>
              <a:t>Turma 1: 29</a:t>
            </a:r>
            <a:r>
              <a:rPr lang="pt-BR" sz="1600" dirty="0"/>
              <a:t>, 30 e </a:t>
            </a:r>
            <a:r>
              <a:rPr lang="pt-BR" sz="1600" dirty="0" smtClean="0"/>
              <a:t>31/10/2018</a:t>
            </a:r>
            <a:r>
              <a:rPr lang="pt-BR" sz="1600" dirty="0"/>
              <a:t/>
            </a:r>
            <a:br>
              <a:rPr lang="pt-BR" sz="1600" dirty="0"/>
            </a:br>
            <a:r>
              <a:rPr lang="pt-BR" sz="1600" dirty="0"/>
              <a:t>Turma 2 - 07, 08 e </a:t>
            </a:r>
            <a:r>
              <a:rPr lang="pt-BR" sz="1600" dirty="0" smtClean="0"/>
              <a:t>09/11/2018</a:t>
            </a:r>
            <a:r>
              <a:rPr lang="pt-BR" sz="1600" dirty="0"/>
              <a:t/>
            </a:r>
            <a:br>
              <a:rPr lang="pt-BR" sz="1600" dirty="0"/>
            </a:br>
            <a:r>
              <a:rPr lang="pt-BR" sz="1600" dirty="0"/>
              <a:t>Turma 3 - 03, 04 e </a:t>
            </a:r>
            <a:r>
              <a:rPr lang="pt-BR" sz="1600" dirty="0" smtClean="0"/>
              <a:t>05/12/2018</a:t>
            </a:r>
            <a:r>
              <a:rPr lang="pt-BR" sz="1600" dirty="0"/>
              <a:t/>
            </a:r>
            <a:br>
              <a:rPr lang="pt-BR" sz="1600" dirty="0"/>
            </a:br>
            <a:r>
              <a:rPr lang="pt-BR" sz="1600" dirty="0"/>
              <a:t>Carga Horária Total: 20 horas</a:t>
            </a:r>
          </a:p>
        </p:txBody>
      </p:sp>
    </p:spTree>
    <p:extLst>
      <p:ext uri="{BB962C8B-B14F-4D97-AF65-F5344CB8AC3E}">
        <p14:creationId xmlns:p14="http://schemas.microsoft.com/office/powerpoint/2010/main" val="25416437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PRECONCEITOS COM A VELHICE</a:t>
            </a:r>
            <a:endParaRPr lang="pt-BR" dirty="0"/>
          </a:p>
        </p:txBody>
      </p:sp>
      <p:sp>
        <p:nvSpPr>
          <p:cNvPr id="4" name="CaixaDeTexto 3"/>
          <p:cNvSpPr txBox="1"/>
          <p:nvPr/>
        </p:nvSpPr>
        <p:spPr>
          <a:xfrm>
            <a:off x="457200" y="2416650"/>
            <a:ext cx="731520" cy="923330"/>
          </a:xfrm>
          <a:prstGeom prst="rect">
            <a:avLst/>
          </a:prstGeom>
          <a:noFill/>
        </p:spPr>
        <p:txBody>
          <a:bodyPr wrap="square" rtlCol="0">
            <a:spAutoFit/>
          </a:bodyPr>
          <a:lstStyle/>
          <a:p>
            <a:r>
              <a:rPr lang="pt-BR" sz="5400" dirty="0" smtClean="0">
                <a:solidFill>
                  <a:schemeClr val="bg1"/>
                </a:solidFill>
                <a:latin typeface="Britannic Bold" panose="020B0903060703020204" pitchFamily="34" charset="0"/>
              </a:rPr>
              <a:t>1</a:t>
            </a:r>
            <a:endParaRPr lang="pt-BR" sz="5400" dirty="0">
              <a:solidFill>
                <a:schemeClr val="bg1"/>
              </a:solidFill>
              <a:latin typeface="Britannic Bold" panose="020B0903060703020204" pitchFamily="34" charset="0"/>
            </a:endParaRPr>
          </a:p>
        </p:txBody>
      </p:sp>
      <p:sp>
        <p:nvSpPr>
          <p:cNvPr id="5" name="CaixaDeTexto 4"/>
          <p:cNvSpPr txBox="1"/>
          <p:nvPr/>
        </p:nvSpPr>
        <p:spPr>
          <a:xfrm>
            <a:off x="457200" y="3376962"/>
            <a:ext cx="731520" cy="923330"/>
          </a:xfrm>
          <a:prstGeom prst="rect">
            <a:avLst/>
          </a:prstGeom>
          <a:noFill/>
        </p:spPr>
        <p:txBody>
          <a:bodyPr wrap="square" rtlCol="0">
            <a:spAutoFit/>
          </a:bodyPr>
          <a:lstStyle/>
          <a:p>
            <a:r>
              <a:rPr lang="pt-BR" sz="5400" dirty="0">
                <a:solidFill>
                  <a:schemeClr val="bg1"/>
                </a:solidFill>
                <a:latin typeface="Britannic Bold" panose="020B0903060703020204" pitchFamily="34" charset="0"/>
              </a:rPr>
              <a:t>2</a:t>
            </a:r>
          </a:p>
        </p:txBody>
      </p:sp>
      <p:sp>
        <p:nvSpPr>
          <p:cNvPr id="6" name="CaixaDeTexto 5"/>
          <p:cNvSpPr txBox="1"/>
          <p:nvPr/>
        </p:nvSpPr>
        <p:spPr>
          <a:xfrm>
            <a:off x="457200" y="4363796"/>
            <a:ext cx="731520" cy="923330"/>
          </a:xfrm>
          <a:prstGeom prst="rect">
            <a:avLst/>
          </a:prstGeom>
          <a:noFill/>
        </p:spPr>
        <p:txBody>
          <a:bodyPr wrap="square" rtlCol="0">
            <a:spAutoFit/>
          </a:bodyPr>
          <a:lstStyle/>
          <a:p>
            <a:r>
              <a:rPr lang="pt-BR" sz="5400" dirty="0">
                <a:solidFill>
                  <a:schemeClr val="bg1"/>
                </a:solidFill>
                <a:latin typeface="Britannic Bold" panose="020B0903060703020204" pitchFamily="34" charset="0"/>
              </a:rPr>
              <a:t>3</a:t>
            </a:r>
          </a:p>
        </p:txBody>
      </p:sp>
      <p:sp>
        <p:nvSpPr>
          <p:cNvPr id="7" name="Retângulo 6"/>
          <p:cNvSpPr/>
          <p:nvPr/>
        </p:nvSpPr>
        <p:spPr>
          <a:xfrm>
            <a:off x="1188719" y="2599202"/>
            <a:ext cx="9248503" cy="658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800" b="1" dirty="0">
                <a:solidFill>
                  <a:schemeClr val="tx1"/>
                </a:solidFill>
                <a:effectLst/>
              </a:rPr>
              <a:t>REDUZI-LA AO PROCESSO ORGÂNICO OU DOENÇA</a:t>
            </a:r>
            <a:endParaRPr lang="pt-BR" sz="2800" b="1" dirty="0">
              <a:solidFill>
                <a:schemeClr val="tx1"/>
              </a:solidFill>
            </a:endParaRPr>
          </a:p>
        </p:txBody>
      </p:sp>
      <p:sp>
        <p:nvSpPr>
          <p:cNvPr id="8" name="Retângulo 7"/>
          <p:cNvSpPr/>
          <p:nvPr/>
        </p:nvSpPr>
        <p:spPr>
          <a:xfrm>
            <a:off x="1188720" y="3555934"/>
            <a:ext cx="9248503" cy="6307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800" b="1" dirty="0">
                <a:solidFill>
                  <a:schemeClr val="tx1"/>
                </a:solidFill>
                <a:effectLst/>
              </a:rPr>
              <a:t>CONSIDERÁ-LA COMO DECADÊNCIA DO SER HUMANO</a:t>
            </a:r>
            <a:endParaRPr lang="pt-BR" sz="2800" b="1" dirty="0">
              <a:solidFill>
                <a:schemeClr val="tx1"/>
              </a:solidFill>
            </a:endParaRPr>
          </a:p>
        </p:txBody>
      </p:sp>
      <p:sp>
        <p:nvSpPr>
          <p:cNvPr id="9" name="CaixaDeTexto 8"/>
          <p:cNvSpPr txBox="1"/>
          <p:nvPr/>
        </p:nvSpPr>
        <p:spPr>
          <a:xfrm>
            <a:off x="457200" y="5641368"/>
            <a:ext cx="4382086" cy="369332"/>
          </a:xfrm>
          <a:prstGeom prst="rect">
            <a:avLst/>
          </a:prstGeom>
          <a:noFill/>
        </p:spPr>
        <p:txBody>
          <a:bodyPr wrap="square" rtlCol="0">
            <a:spAutoFit/>
          </a:bodyPr>
          <a:lstStyle/>
          <a:p>
            <a:r>
              <a:rPr lang="pt-BR" dirty="0" smtClean="0"/>
              <a:t>Fonte: Fiocruz, 2014</a:t>
            </a:r>
            <a:endParaRPr lang="pt-BR" dirty="0"/>
          </a:p>
        </p:txBody>
      </p:sp>
      <p:sp>
        <p:nvSpPr>
          <p:cNvPr id="10" name="Retângulo 9"/>
          <p:cNvSpPr/>
          <p:nvPr/>
        </p:nvSpPr>
        <p:spPr>
          <a:xfrm>
            <a:off x="1188720" y="4513828"/>
            <a:ext cx="9156494" cy="5828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800" b="1" dirty="0">
                <a:solidFill>
                  <a:schemeClr val="tx1"/>
                </a:solidFill>
                <a:effectLst/>
              </a:rPr>
              <a:t>INTERPRETÁ-LA COMO PROBLEMA</a:t>
            </a:r>
            <a:endParaRPr lang="pt-BR" sz="2800" b="1" dirty="0">
              <a:solidFill>
                <a:schemeClr val="tx1"/>
              </a:solidFill>
            </a:endParaRPr>
          </a:p>
        </p:txBody>
      </p:sp>
    </p:spTree>
    <p:extLst>
      <p:ext uri="{BB962C8B-B14F-4D97-AF65-F5344CB8AC3E}">
        <p14:creationId xmlns:p14="http://schemas.microsoft.com/office/powerpoint/2010/main" val="27721650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655315" y="683477"/>
            <a:ext cx="7712765" cy="646331"/>
          </a:xfrm>
          <a:prstGeom prst="rect">
            <a:avLst/>
          </a:prstGeom>
          <a:noFill/>
        </p:spPr>
        <p:txBody>
          <a:bodyPr wrap="square" rtlCol="0">
            <a:spAutoFit/>
          </a:bodyPr>
          <a:lstStyle/>
          <a:p>
            <a:r>
              <a:rPr lang="pt-BR" sz="3600" b="1" dirty="0"/>
              <a:t>QUEM SÃO NOSSOS IDOSOS?</a:t>
            </a: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2464" y="2307621"/>
            <a:ext cx="2441228" cy="1799862"/>
          </a:xfrm>
          <a:prstGeom prst="rect">
            <a:avLst/>
          </a:prstGeom>
        </p:spPr>
      </p:pic>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0708" y="2336892"/>
            <a:ext cx="2441228" cy="1770591"/>
          </a:xfrm>
          <a:prstGeom prst="rect">
            <a:avLst/>
          </a:prstGeom>
        </p:spPr>
      </p:pic>
      <p:pic>
        <p:nvPicPr>
          <p:cNvPr id="6" name="Image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98019" y="2336892"/>
            <a:ext cx="2405341" cy="1770591"/>
          </a:xfrm>
          <a:prstGeom prst="rect">
            <a:avLst/>
          </a:prstGeom>
        </p:spPr>
      </p:pic>
      <p:sp>
        <p:nvSpPr>
          <p:cNvPr id="7" name="CaixaDeTexto 6"/>
          <p:cNvSpPr txBox="1"/>
          <p:nvPr/>
        </p:nvSpPr>
        <p:spPr>
          <a:xfrm>
            <a:off x="655315" y="4261186"/>
            <a:ext cx="3575526" cy="954107"/>
          </a:xfrm>
          <a:prstGeom prst="rect">
            <a:avLst/>
          </a:prstGeom>
          <a:noFill/>
        </p:spPr>
        <p:txBody>
          <a:bodyPr wrap="square" rtlCol="0">
            <a:spAutoFit/>
          </a:bodyPr>
          <a:lstStyle/>
          <a:p>
            <a:pPr algn="ctr"/>
            <a:r>
              <a:rPr lang="pt-BR" sz="2800" dirty="0"/>
              <a:t>SAUDÁVEIS E AUTÔNOMOS</a:t>
            </a:r>
          </a:p>
        </p:txBody>
      </p:sp>
      <p:sp>
        <p:nvSpPr>
          <p:cNvPr id="8" name="CaixaDeTexto 7"/>
          <p:cNvSpPr txBox="1"/>
          <p:nvPr/>
        </p:nvSpPr>
        <p:spPr>
          <a:xfrm>
            <a:off x="4403559" y="4315717"/>
            <a:ext cx="3575526" cy="954107"/>
          </a:xfrm>
          <a:prstGeom prst="rect">
            <a:avLst/>
          </a:prstGeom>
          <a:noFill/>
        </p:spPr>
        <p:txBody>
          <a:bodyPr wrap="square" rtlCol="0">
            <a:spAutoFit/>
          </a:bodyPr>
          <a:lstStyle/>
          <a:p>
            <a:pPr algn="ctr"/>
            <a:r>
              <a:rPr lang="pt-BR" sz="2800" dirty="0">
                <a:effectLst/>
              </a:rPr>
              <a:t>ENFERMOS, MAS INDEPENDENTES</a:t>
            </a:r>
            <a:endParaRPr lang="pt-BR" sz="2800" dirty="0"/>
          </a:p>
        </p:txBody>
      </p:sp>
      <p:sp>
        <p:nvSpPr>
          <p:cNvPr id="9" name="Retângulo 8"/>
          <p:cNvSpPr/>
          <p:nvPr/>
        </p:nvSpPr>
        <p:spPr>
          <a:xfrm>
            <a:off x="8151802" y="4303426"/>
            <a:ext cx="3497777" cy="954107"/>
          </a:xfrm>
          <a:prstGeom prst="rect">
            <a:avLst/>
          </a:prstGeom>
        </p:spPr>
        <p:txBody>
          <a:bodyPr wrap="square">
            <a:spAutoFit/>
          </a:bodyPr>
          <a:lstStyle/>
          <a:p>
            <a:pPr algn="ctr"/>
            <a:r>
              <a:rPr lang="pt-BR" sz="2800" dirty="0">
                <a:effectLst/>
              </a:rPr>
              <a:t>DEPENDENTES DE AUXÍLIO DE TERCEIROS</a:t>
            </a:r>
          </a:p>
        </p:txBody>
      </p:sp>
    </p:spTree>
    <p:extLst>
      <p:ext uri="{BB962C8B-B14F-4D97-AF65-F5344CB8AC3E}">
        <p14:creationId xmlns:p14="http://schemas.microsoft.com/office/powerpoint/2010/main" val="15521507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409858" y="1595802"/>
            <a:ext cx="5421567" cy="4154984"/>
          </a:xfrm>
          <a:prstGeom prst="rect">
            <a:avLst/>
          </a:prstGeom>
        </p:spPr>
        <p:txBody>
          <a:bodyPr wrap="square">
            <a:spAutoFit/>
          </a:bodyPr>
          <a:lstStyle/>
          <a:p>
            <a:pPr marL="285750" indent="-285750" algn="just">
              <a:buFont typeface="Arial" panose="020B0604020202020204" pitchFamily="34" charset="0"/>
              <a:buChar char="•"/>
            </a:pPr>
            <a:r>
              <a:rPr lang="pt-BR" sz="2400" dirty="0">
                <a:effectLst/>
              </a:rPr>
              <a:t>Família: onde estão morando mais de 90% das pessoas idosas;</a:t>
            </a:r>
          </a:p>
          <a:p>
            <a:pPr marL="285750" indent="-285750" algn="just">
              <a:buFont typeface="Arial" panose="020B0604020202020204" pitchFamily="34" charset="0"/>
              <a:buChar char="•"/>
            </a:pPr>
            <a:r>
              <a:rPr lang="pt-BR" sz="2400" dirty="0">
                <a:effectLst/>
              </a:rPr>
              <a:t>A elevada expectativa de vida: reúne até quatro gerações; </a:t>
            </a:r>
          </a:p>
          <a:p>
            <a:pPr marL="285750" indent="-285750" algn="just">
              <a:buFont typeface="Arial" panose="020B0604020202020204" pitchFamily="34" charset="0"/>
              <a:buChar char="•"/>
            </a:pPr>
            <a:r>
              <a:rPr lang="pt-BR" sz="2400" dirty="0">
                <a:effectLst/>
              </a:rPr>
              <a:t>Falta espaço físico; </a:t>
            </a:r>
          </a:p>
          <a:p>
            <a:pPr marL="285750" indent="-285750" algn="just">
              <a:buFont typeface="Arial" panose="020B0604020202020204" pitchFamily="34" charset="0"/>
              <a:buChar char="•"/>
            </a:pPr>
            <a:r>
              <a:rPr lang="pt-BR" sz="2400" dirty="0">
                <a:effectLst/>
              </a:rPr>
              <a:t>Membros da família têm compromissos: trabalho, estudos, lazer;</a:t>
            </a:r>
          </a:p>
          <a:p>
            <a:pPr marL="285750" indent="-285750" algn="just">
              <a:buFont typeface="Arial" panose="020B0604020202020204" pitchFamily="34" charset="0"/>
              <a:buChar char="•"/>
            </a:pPr>
            <a:r>
              <a:rPr lang="pt-BR" sz="2400" dirty="0">
                <a:effectLst/>
              </a:rPr>
              <a:t>Há conflitos de valores, de mentalidades e de comportamentos. </a:t>
            </a:r>
          </a:p>
        </p:txBody>
      </p:sp>
      <p:pic>
        <p:nvPicPr>
          <p:cNvPr id="3" name="Image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8590" y="2192183"/>
            <a:ext cx="5049935" cy="2641180"/>
          </a:xfrm>
          <a:prstGeom prst="rect">
            <a:avLst/>
          </a:prstGeom>
          <a:ln>
            <a:noFill/>
          </a:ln>
          <a:effectLst>
            <a:outerShdw blurRad="190500" algn="tl" rotWithShape="0">
              <a:srgbClr val="000000">
                <a:alpha val="70000"/>
              </a:srgbClr>
            </a:outerShdw>
          </a:effectLst>
        </p:spPr>
      </p:pic>
      <p:sp>
        <p:nvSpPr>
          <p:cNvPr id="4" name="Retângulo 3"/>
          <p:cNvSpPr/>
          <p:nvPr/>
        </p:nvSpPr>
        <p:spPr>
          <a:xfrm>
            <a:off x="6558590" y="4833363"/>
            <a:ext cx="5049936" cy="923330"/>
          </a:xfrm>
          <a:prstGeom prst="rect">
            <a:avLst/>
          </a:prstGeom>
        </p:spPr>
        <p:txBody>
          <a:bodyPr wrap="square">
            <a:spAutoFit/>
          </a:bodyPr>
          <a:lstStyle/>
          <a:p>
            <a:pPr algn="ctr"/>
            <a:r>
              <a:rPr lang="pt-BR" dirty="0" smtClean="0">
                <a:effectLst/>
              </a:rPr>
              <a:t>Mesmo </a:t>
            </a:r>
            <a:r>
              <a:rPr lang="pt-BR" dirty="0">
                <a:effectLst/>
              </a:rPr>
              <a:t>morando na mesma casa com muitas pessoas, inúmeros idosos relatam abandono e solidão. </a:t>
            </a:r>
          </a:p>
        </p:txBody>
      </p:sp>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89393" y="6006285"/>
            <a:ext cx="638264" cy="619211"/>
          </a:xfrm>
          <a:prstGeom prst="rect">
            <a:avLst/>
          </a:prstGeom>
        </p:spPr>
      </p:pic>
    </p:spTree>
    <p:extLst>
      <p:ext uri="{BB962C8B-B14F-4D97-AF65-F5344CB8AC3E}">
        <p14:creationId xmlns:p14="http://schemas.microsoft.com/office/powerpoint/2010/main" val="17021197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O que é violência contra a pessoa idosa?</a:t>
            </a:r>
            <a:endParaRPr lang="pt-BR" dirty="0"/>
          </a:p>
        </p:txBody>
      </p:sp>
      <p:sp>
        <p:nvSpPr>
          <p:cNvPr id="3" name="Retângulo 2"/>
          <p:cNvSpPr/>
          <p:nvPr/>
        </p:nvSpPr>
        <p:spPr>
          <a:xfrm>
            <a:off x="680321" y="2700721"/>
            <a:ext cx="9796090" cy="2308324"/>
          </a:xfrm>
          <a:prstGeom prst="rect">
            <a:avLst/>
          </a:prstGeom>
        </p:spPr>
        <p:txBody>
          <a:bodyPr wrap="square">
            <a:spAutoFit/>
          </a:bodyPr>
          <a:lstStyle/>
          <a:p>
            <a:pPr algn="just"/>
            <a:r>
              <a:rPr lang="pt-BR" sz="2400" dirty="0"/>
              <a:t>Organização Mundial da Saúde – OMS, violência é “a imposição de um grau significativo de dor e sofrimento evitáveis</a:t>
            </a:r>
            <a:r>
              <a:rPr lang="pt-BR" sz="2400" dirty="0" smtClean="0"/>
              <a:t>” Associa a intenção com a realização do ato, </a:t>
            </a:r>
            <a:r>
              <a:rPr lang="pt-BR" sz="2400" dirty="0"/>
              <a:t>independentemente do resultado produzido. Mas a violência pode resultar também da omissão: causar dor e sofrimento pelo não fazer</a:t>
            </a:r>
            <a:r>
              <a:rPr lang="pt-BR" sz="2400" dirty="0">
                <a:solidFill>
                  <a:schemeClr val="bg1"/>
                </a:solidFill>
              </a:rPr>
              <a:t>.</a:t>
            </a:r>
          </a:p>
          <a:p>
            <a:pPr algn="just"/>
            <a:endParaRPr lang="pt-BR" sz="2400" dirty="0"/>
          </a:p>
        </p:txBody>
      </p:sp>
    </p:spTree>
    <p:extLst>
      <p:ext uri="{BB962C8B-B14F-4D97-AF65-F5344CB8AC3E}">
        <p14:creationId xmlns:p14="http://schemas.microsoft.com/office/powerpoint/2010/main" val="2539337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O que é violência contra a pessoa idosa?</a:t>
            </a:r>
            <a:endParaRPr lang="pt-BR" dirty="0"/>
          </a:p>
        </p:txBody>
      </p:sp>
      <p:sp>
        <p:nvSpPr>
          <p:cNvPr id="3" name="Retângulo 2"/>
          <p:cNvSpPr/>
          <p:nvPr/>
        </p:nvSpPr>
        <p:spPr>
          <a:xfrm>
            <a:off x="680321" y="2295772"/>
            <a:ext cx="11076250" cy="3785652"/>
          </a:xfrm>
          <a:prstGeom prst="rect">
            <a:avLst/>
          </a:prstGeom>
        </p:spPr>
        <p:txBody>
          <a:bodyPr wrap="square">
            <a:spAutoFit/>
          </a:bodyPr>
          <a:lstStyle/>
          <a:p>
            <a:pPr algn="just"/>
            <a:r>
              <a:rPr lang="pt-BR" sz="2400" dirty="0" smtClean="0"/>
              <a:t>Estatuto do Idoso: Violência </a:t>
            </a:r>
            <a:r>
              <a:rPr lang="pt-BR" sz="2400" dirty="0"/>
              <a:t>contra o idoso é qualquer </a:t>
            </a:r>
            <a:r>
              <a:rPr lang="pt-BR" sz="2400" u="sng" dirty="0"/>
              <a:t>ação ou omissão praticada em local público ou privado que lhe cause morte, dano ou sofrimento físico ou psicológico. </a:t>
            </a:r>
            <a:r>
              <a:rPr lang="pt-BR" sz="2400" dirty="0" smtClean="0"/>
              <a:t>(cap</a:t>
            </a:r>
            <a:r>
              <a:rPr lang="pt-BR" sz="2400" dirty="0"/>
              <a:t>. IV, art.19, §1).</a:t>
            </a:r>
          </a:p>
          <a:p>
            <a:endParaRPr lang="pt-BR" sz="2400" dirty="0" smtClean="0"/>
          </a:p>
          <a:p>
            <a:r>
              <a:rPr lang="pt-BR" sz="2400" dirty="0"/>
              <a:t>Os casos de suspeita ou confirmação de violência, praticados contra idosos, serão objeto de notificação compulsória </a:t>
            </a:r>
            <a:r>
              <a:rPr lang="pt-BR" sz="2400" b="1" dirty="0"/>
              <a:t>pelos serviços de saúde públicos ou privados à autoridade sanitária</a:t>
            </a:r>
            <a:r>
              <a:rPr lang="pt-BR" sz="2400" dirty="0"/>
              <a:t>, bem como serão obrigatoriamente comunicados por eles a quaisquer dos seguintes órgãos: </a:t>
            </a:r>
            <a:r>
              <a:rPr lang="pt-BR" sz="2400" b="1" dirty="0"/>
              <a:t>autoridade policial; ministério público; conselho municipal do idoso, conselho estadual do idoso; conselho nacional do idoso </a:t>
            </a:r>
            <a:r>
              <a:rPr lang="pt-BR" sz="2400" dirty="0"/>
              <a:t>(art.19 do Estatuto do Idoso</a:t>
            </a:r>
            <a:r>
              <a:rPr lang="pt-BR" sz="2400" dirty="0" smtClean="0"/>
              <a:t>)</a:t>
            </a:r>
            <a:endParaRPr lang="pt-BR" sz="2400" dirty="0"/>
          </a:p>
        </p:txBody>
      </p:sp>
    </p:spTree>
    <p:extLst>
      <p:ext uri="{BB962C8B-B14F-4D97-AF65-F5344CB8AC3E}">
        <p14:creationId xmlns:p14="http://schemas.microsoft.com/office/powerpoint/2010/main" val="2559507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TIPOS DE VIOLÊNCIA</a:t>
            </a:r>
            <a:endParaRPr lang="pt-BR" dirty="0"/>
          </a:p>
        </p:txBody>
      </p:sp>
      <p:pic>
        <p:nvPicPr>
          <p:cNvPr id="3" name="Imagem 2"/>
          <p:cNvPicPr>
            <a:picLocks noChangeAspect="1"/>
          </p:cNvPicPr>
          <p:nvPr/>
        </p:nvPicPr>
        <p:blipFill rotWithShape="1">
          <a:blip r:embed="rId2"/>
          <a:srcRect l="33769" t="15090" r="34004" b="6875"/>
          <a:stretch/>
        </p:blipFill>
        <p:spPr>
          <a:xfrm>
            <a:off x="2180032" y="2175411"/>
            <a:ext cx="2773063" cy="3775166"/>
          </a:xfrm>
          <a:prstGeom prst="rect">
            <a:avLst/>
          </a:prstGeom>
        </p:spPr>
      </p:pic>
      <p:sp>
        <p:nvSpPr>
          <p:cNvPr id="11" name="CaixaDeTexto 10"/>
          <p:cNvSpPr txBox="1"/>
          <p:nvPr/>
        </p:nvSpPr>
        <p:spPr>
          <a:xfrm>
            <a:off x="5146766" y="3555163"/>
            <a:ext cx="3722915" cy="1015663"/>
          </a:xfrm>
          <a:prstGeom prst="rect">
            <a:avLst/>
          </a:prstGeom>
          <a:noFill/>
        </p:spPr>
        <p:txBody>
          <a:bodyPr wrap="square" rtlCol="0">
            <a:spAutoFit/>
          </a:bodyPr>
          <a:lstStyle/>
          <a:p>
            <a:r>
              <a:rPr lang="pt-BR" sz="2000" dirty="0" smtClean="0">
                <a:solidFill>
                  <a:schemeClr val="bg1"/>
                </a:solidFill>
              </a:rPr>
              <a:t>C</a:t>
            </a:r>
            <a:r>
              <a:rPr lang="pt-BR" sz="2000" dirty="0" smtClean="0"/>
              <a:t>artilha do Conselho Estadual do Idoso, disponível no site da SST/SC para download. </a:t>
            </a:r>
            <a:endParaRPr lang="pt-BR" sz="2000" dirty="0"/>
          </a:p>
        </p:txBody>
      </p:sp>
    </p:spTree>
    <p:extLst>
      <p:ext uri="{BB962C8B-B14F-4D97-AF65-F5344CB8AC3E}">
        <p14:creationId xmlns:p14="http://schemas.microsoft.com/office/powerpoint/2010/main" val="23312956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409304" y="498335"/>
            <a:ext cx="7712765" cy="523220"/>
          </a:xfrm>
          <a:prstGeom prst="rect">
            <a:avLst/>
          </a:prstGeom>
          <a:noFill/>
        </p:spPr>
        <p:txBody>
          <a:bodyPr wrap="square" rtlCol="0">
            <a:spAutoFit/>
          </a:bodyPr>
          <a:lstStyle/>
          <a:p>
            <a:r>
              <a:rPr lang="pt-BR" sz="2800" b="1" dirty="0"/>
              <a:t>VIOLÊNCIA CONTRA A PESSOA IDOSA</a:t>
            </a:r>
          </a:p>
        </p:txBody>
      </p:sp>
      <p:sp>
        <p:nvSpPr>
          <p:cNvPr id="4" name="Retângulo 3"/>
          <p:cNvSpPr/>
          <p:nvPr/>
        </p:nvSpPr>
        <p:spPr>
          <a:xfrm>
            <a:off x="409304" y="1399626"/>
            <a:ext cx="5142412" cy="4247317"/>
          </a:xfrm>
          <a:prstGeom prst="rect">
            <a:avLst/>
          </a:prstGeom>
        </p:spPr>
        <p:txBody>
          <a:bodyPr wrap="square">
            <a:spAutoFit/>
          </a:bodyPr>
          <a:lstStyle/>
          <a:p>
            <a:pPr algn="just"/>
            <a:r>
              <a:rPr lang="pt-BR" b="1" dirty="0" smtClean="0"/>
              <a:t>VIOLÊNCIA FÍSICA</a:t>
            </a:r>
          </a:p>
          <a:p>
            <a:pPr algn="just"/>
            <a:endParaRPr lang="pt-BR" dirty="0" smtClean="0"/>
          </a:p>
          <a:p>
            <a:pPr algn="just"/>
            <a:r>
              <a:rPr lang="pt-BR" b="1" u="sng" dirty="0" smtClean="0"/>
              <a:t>Maus-tratos </a:t>
            </a:r>
            <a:r>
              <a:rPr lang="pt-BR" b="1" u="sng" dirty="0"/>
              <a:t>físicos ou violência </a:t>
            </a:r>
            <a:r>
              <a:rPr lang="pt-BR" b="1" u="sng" dirty="0" smtClean="0"/>
              <a:t>física</a:t>
            </a:r>
            <a:r>
              <a:rPr lang="pt-BR" b="1" dirty="0" smtClean="0"/>
              <a:t>: </a:t>
            </a:r>
            <a:r>
              <a:rPr lang="pt-BR" dirty="0" smtClean="0"/>
              <a:t>refere-se </a:t>
            </a:r>
            <a:r>
              <a:rPr lang="pt-BR" dirty="0"/>
              <a:t>ao uso da força física ou de algum tipo de arma para compelir os idosos a fazerem o que não </a:t>
            </a:r>
            <a:r>
              <a:rPr lang="pt-BR" dirty="0" smtClean="0"/>
              <a:t>desejam ou deixar de fazer o que gostariam.</a:t>
            </a:r>
          </a:p>
          <a:p>
            <a:pPr algn="just"/>
            <a:endParaRPr lang="pt-BR" dirty="0" smtClean="0"/>
          </a:p>
          <a:p>
            <a:pPr algn="just"/>
            <a:r>
              <a:rPr lang="pt-BR" b="1" u="sng" dirty="0"/>
              <a:t>Abuso </a:t>
            </a:r>
            <a:r>
              <a:rPr lang="pt-BR" b="1" u="sng" dirty="0" smtClean="0"/>
              <a:t>ou </a:t>
            </a:r>
            <a:r>
              <a:rPr lang="pt-BR" b="1" u="sng" dirty="0"/>
              <a:t>violência </a:t>
            </a:r>
            <a:r>
              <a:rPr lang="pt-BR" b="1" u="sng" dirty="0" smtClean="0"/>
              <a:t>sexual</a:t>
            </a:r>
            <a:r>
              <a:rPr lang="pt-BR" b="1" dirty="0" smtClean="0"/>
              <a:t>: </a:t>
            </a:r>
            <a:r>
              <a:rPr lang="pt-BR" dirty="0"/>
              <a:t>refere-se ao ato ou jogo sexual praticado com pessoas idosas e sem o seu </a:t>
            </a:r>
            <a:r>
              <a:rPr lang="pt-BR" dirty="0" smtClean="0"/>
              <a:t>consentimento. </a:t>
            </a:r>
            <a:r>
              <a:rPr lang="pt-BR" dirty="0"/>
              <a:t>Esses abusos </a:t>
            </a:r>
            <a:r>
              <a:rPr lang="pt-BR" dirty="0" smtClean="0"/>
              <a:t>visam </a:t>
            </a:r>
            <a:r>
              <a:rPr lang="pt-BR" dirty="0"/>
              <a:t>estimular a vítima ou utilizá-la para obter excitação, ou forçá-la a ter relação sexual ou outras práticas eróticas por meio de ameaças, chantagens ou violência física. </a:t>
            </a:r>
          </a:p>
        </p:txBody>
      </p:sp>
      <p:sp>
        <p:nvSpPr>
          <p:cNvPr id="6" name="Retângulo 5"/>
          <p:cNvSpPr/>
          <p:nvPr/>
        </p:nvSpPr>
        <p:spPr>
          <a:xfrm>
            <a:off x="5840664" y="1399626"/>
            <a:ext cx="4910068" cy="4247317"/>
          </a:xfrm>
          <a:prstGeom prst="rect">
            <a:avLst/>
          </a:prstGeom>
        </p:spPr>
        <p:txBody>
          <a:bodyPr wrap="square">
            <a:spAutoFit/>
          </a:bodyPr>
          <a:lstStyle/>
          <a:p>
            <a:pPr algn="just"/>
            <a:r>
              <a:rPr lang="pt-BR" b="1" dirty="0" smtClean="0"/>
              <a:t>VIOLÊNCIA EMOCIONAL OU PSICOLÓGICA</a:t>
            </a:r>
          </a:p>
          <a:p>
            <a:pPr algn="just"/>
            <a:endParaRPr lang="pt-BR" dirty="0" smtClean="0"/>
          </a:p>
          <a:p>
            <a:pPr algn="just"/>
            <a:r>
              <a:rPr lang="pt-BR" u="sng" dirty="0" smtClean="0"/>
              <a:t>Abuso psicológico, violência psicológica ou maus-tratos psicológicos</a:t>
            </a:r>
            <a:r>
              <a:rPr lang="pt-BR" dirty="0" smtClean="0"/>
              <a:t>: </a:t>
            </a:r>
            <a:r>
              <a:rPr lang="pt-BR" dirty="0"/>
              <a:t>correspondem a agressões verbais (xingamento) ou gestuais com o objetivo de chantagear, debochar, aterrorizar, constranger, ridicularizar, explorar, atormentar os idosos, humilhá-los, restringir sua liberdade de ação e decisão ou isolá-los do convívio 14 social. </a:t>
            </a:r>
            <a:r>
              <a:rPr lang="pt-BR" dirty="0" smtClean="0"/>
              <a:t>A violência </a:t>
            </a:r>
            <a:r>
              <a:rPr lang="pt-BR" dirty="0"/>
              <a:t>acontece também quando ocorre a quebra de expectativa positiva de pessoas que cercam o idoso, tais como filhos, cônjuges, parentes, cuidadores, comunidade e sociedade em geral.</a:t>
            </a:r>
          </a:p>
        </p:txBody>
      </p:sp>
    </p:spTree>
    <p:extLst>
      <p:ext uri="{BB962C8B-B14F-4D97-AF65-F5344CB8AC3E}">
        <p14:creationId xmlns:p14="http://schemas.microsoft.com/office/powerpoint/2010/main" val="33417060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448491" y="485272"/>
            <a:ext cx="7712765" cy="523220"/>
          </a:xfrm>
          <a:prstGeom prst="rect">
            <a:avLst/>
          </a:prstGeom>
          <a:noFill/>
        </p:spPr>
        <p:txBody>
          <a:bodyPr wrap="square" rtlCol="0">
            <a:spAutoFit/>
          </a:bodyPr>
          <a:lstStyle/>
          <a:p>
            <a:r>
              <a:rPr lang="pt-BR" sz="2800" b="1" dirty="0"/>
              <a:t>VIOLÊNCIA CONTRA A PESSOA IDOSA</a:t>
            </a:r>
          </a:p>
        </p:txBody>
      </p:sp>
      <p:sp>
        <p:nvSpPr>
          <p:cNvPr id="4" name="Retângulo 3"/>
          <p:cNvSpPr/>
          <p:nvPr/>
        </p:nvSpPr>
        <p:spPr>
          <a:xfrm>
            <a:off x="448491" y="1279382"/>
            <a:ext cx="4437017" cy="4247317"/>
          </a:xfrm>
          <a:prstGeom prst="rect">
            <a:avLst/>
          </a:prstGeom>
        </p:spPr>
        <p:txBody>
          <a:bodyPr wrap="square">
            <a:spAutoFit/>
          </a:bodyPr>
          <a:lstStyle/>
          <a:p>
            <a:pPr algn="just"/>
            <a:r>
              <a:rPr lang="pt-BR" dirty="0" smtClean="0"/>
              <a:t>VIOLÊNCIA FINANCEIRA E ECONÔMICA</a:t>
            </a:r>
          </a:p>
          <a:p>
            <a:pPr algn="just"/>
            <a:endParaRPr lang="pt-BR" dirty="0" smtClean="0"/>
          </a:p>
          <a:p>
            <a:pPr algn="just"/>
            <a:r>
              <a:rPr lang="pt-BR" u="sng" dirty="0" smtClean="0"/>
              <a:t>Abuso </a:t>
            </a:r>
            <a:r>
              <a:rPr lang="pt-BR" u="sng" dirty="0"/>
              <a:t>financeiro, econômico e </a:t>
            </a:r>
            <a:r>
              <a:rPr lang="pt-BR" u="sng" dirty="0" smtClean="0"/>
              <a:t>patrimonial</a:t>
            </a:r>
            <a:r>
              <a:rPr lang="pt-BR" dirty="0" smtClean="0"/>
              <a:t>: consiste </a:t>
            </a:r>
            <a:r>
              <a:rPr lang="pt-BR" dirty="0"/>
              <a:t>na exploração imprópria ou ilegal dos idosos ou ao uso não consentido por eles de seus recursos financeiros e patrimoniais. Esse tipo de violência ocorre, sobretudo, no âmbito familiar, pelas disputas por seus bens, muitas vezes forçando os idosos a dividir herança em vida, pela utilização indevida de cartões e dinheiro dos idosos ou a induzi-los a passar procurações com amplos poderes e, não raro, afetando seu bem-estar material. </a:t>
            </a:r>
          </a:p>
        </p:txBody>
      </p:sp>
      <p:sp>
        <p:nvSpPr>
          <p:cNvPr id="5" name="Retângulo 4"/>
          <p:cNvSpPr/>
          <p:nvPr/>
        </p:nvSpPr>
        <p:spPr>
          <a:xfrm>
            <a:off x="5238206" y="1279382"/>
            <a:ext cx="5251269" cy="5355312"/>
          </a:xfrm>
          <a:prstGeom prst="rect">
            <a:avLst/>
          </a:prstGeom>
        </p:spPr>
        <p:txBody>
          <a:bodyPr wrap="square">
            <a:spAutoFit/>
          </a:bodyPr>
          <a:lstStyle/>
          <a:p>
            <a:pPr algn="just"/>
            <a:r>
              <a:rPr lang="pt-BR" dirty="0" smtClean="0"/>
              <a:t>NEGLIGÊNCIA</a:t>
            </a:r>
          </a:p>
          <a:p>
            <a:pPr algn="just"/>
            <a:endParaRPr lang="pt-BR" dirty="0" smtClean="0"/>
          </a:p>
          <a:p>
            <a:pPr algn="just"/>
            <a:r>
              <a:rPr lang="pt-BR" dirty="0" smtClean="0"/>
              <a:t>Refere-se </a:t>
            </a:r>
            <a:r>
              <a:rPr lang="pt-BR" dirty="0"/>
              <a:t>à recusa ou omissão de cuidados devidos e necessários aos idosos, por parte dos responsáveis familiares ou institucionais. É uma das formas de violência mais presente no País. </a:t>
            </a:r>
            <a:endParaRPr lang="pt-BR" dirty="0" smtClean="0"/>
          </a:p>
          <a:p>
            <a:pPr algn="just"/>
            <a:endParaRPr lang="pt-BR" dirty="0"/>
          </a:p>
          <a:p>
            <a:pPr algn="just"/>
            <a:r>
              <a:rPr lang="pt-BR" u="sng" dirty="0" smtClean="0"/>
              <a:t>Negligência Familiar:</a:t>
            </a:r>
            <a:r>
              <a:rPr lang="pt-BR" dirty="0" smtClean="0"/>
              <a:t> Manifesta-se</a:t>
            </a:r>
            <a:r>
              <a:rPr lang="pt-BR" dirty="0"/>
              <a:t>, frequentemente, associada a outros abusos, </a:t>
            </a:r>
            <a:r>
              <a:rPr lang="pt-BR" dirty="0" smtClean="0"/>
              <a:t>no âmbito familiar.</a:t>
            </a:r>
          </a:p>
          <a:p>
            <a:pPr algn="just"/>
            <a:endParaRPr lang="pt-BR" dirty="0"/>
          </a:p>
          <a:p>
            <a:pPr algn="just"/>
            <a:r>
              <a:rPr lang="pt-BR" u="sng" dirty="0"/>
              <a:t>Negligência Institucional e </a:t>
            </a:r>
            <a:r>
              <a:rPr lang="pt-BR" u="sng" dirty="0" smtClean="0"/>
              <a:t>Governamental:</a:t>
            </a:r>
            <a:r>
              <a:rPr lang="pt-BR" dirty="0" smtClean="0"/>
              <a:t> Praticada </a:t>
            </a:r>
            <a:r>
              <a:rPr lang="pt-BR" dirty="0"/>
              <a:t>nas instituições prestadoras de serviços públicos, como hospitais, postos de saúde, escolas, delegacias, judiciário. </a:t>
            </a:r>
            <a:r>
              <a:rPr lang="pt-BR" dirty="0" smtClean="0"/>
              <a:t>Inclui </a:t>
            </a:r>
            <a:r>
              <a:rPr lang="pt-BR" dirty="0"/>
              <a:t>desde a falta de acesso aos serviços públicos à sua má qualidade. </a:t>
            </a:r>
            <a:r>
              <a:rPr lang="pt-BR" dirty="0" smtClean="0"/>
              <a:t> </a:t>
            </a:r>
          </a:p>
          <a:p>
            <a:endParaRPr lang="pt-BR" dirty="0">
              <a:solidFill>
                <a:schemeClr val="bg1"/>
              </a:solidFill>
            </a:endParaRPr>
          </a:p>
          <a:p>
            <a:endParaRPr lang="pt-BR" dirty="0">
              <a:solidFill>
                <a:schemeClr val="bg1"/>
              </a:solidFill>
            </a:endParaRPr>
          </a:p>
        </p:txBody>
      </p:sp>
    </p:spTree>
    <p:extLst>
      <p:ext uri="{BB962C8B-B14F-4D97-AF65-F5344CB8AC3E}">
        <p14:creationId xmlns:p14="http://schemas.microsoft.com/office/powerpoint/2010/main" val="10609775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448491" y="485272"/>
            <a:ext cx="7712765" cy="523220"/>
          </a:xfrm>
          <a:prstGeom prst="rect">
            <a:avLst/>
          </a:prstGeom>
          <a:noFill/>
        </p:spPr>
        <p:txBody>
          <a:bodyPr wrap="square" rtlCol="0">
            <a:spAutoFit/>
          </a:bodyPr>
          <a:lstStyle/>
          <a:p>
            <a:r>
              <a:rPr lang="pt-BR" sz="2800" b="1" dirty="0"/>
              <a:t>VIOLÊNCIA CONTRA A PESSOA IDOSA</a:t>
            </a:r>
          </a:p>
        </p:txBody>
      </p:sp>
      <p:sp>
        <p:nvSpPr>
          <p:cNvPr id="4" name="Retângulo 3"/>
          <p:cNvSpPr/>
          <p:nvPr/>
        </p:nvSpPr>
        <p:spPr>
          <a:xfrm>
            <a:off x="448491" y="1892558"/>
            <a:ext cx="4437017" cy="1754326"/>
          </a:xfrm>
          <a:prstGeom prst="rect">
            <a:avLst/>
          </a:prstGeom>
        </p:spPr>
        <p:txBody>
          <a:bodyPr wrap="square">
            <a:spAutoFit/>
          </a:bodyPr>
          <a:lstStyle/>
          <a:p>
            <a:pPr algn="just"/>
            <a:r>
              <a:rPr lang="pt-BR" u="sng" dirty="0" smtClean="0"/>
              <a:t>AUTONEGLIGÊNCIA:</a:t>
            </a:r>
            <a:r>
              <a:rPr lang="pt-BR" dirty="0" smtClean="0"/>
              <a:t> refere-se </a:t>
            </a:r>
            <a:r>
              <a:rPr lang="pt-BR" dirty="0"/>
              <a:t>à conduta da pessoa idosa que ameaça sua própria saúde ou segurança, pela recusa de ter cuidados consigo mesma. Neste caso, não se trata do “outro”, mas da própria pessoa idosa que comete a violência</a:t>
            </a:r>
          </a:p>
        </p:txBody>
      </p:sp>
      <p:sp>
        <p:nvSpPr>
          <p:cNvPr id="5" name="Retângulo 4"/>
          <p:cNvSpPr/>
          <p:nvPr/>
        </p:nvSpPr>
        <p:spPr>
          <a:xfrm>
            <a:off x="5185955" y="1892558"/>
            <a:ext cx="5251269" cy="3139321"/>
          </a:xfrm>
          <a:prstGeom prst="rect">
            <a:avLst/>
          </a:prstGeom>
        </p:spPr>
        <p:txBody>
          <a:bodyPr wrap="square">
            <a:spAutoFit/>
          </a:bodyPr>
          <a:lstStyle/>
          <a:p>
            <a:pPr algn="just"/>
            <a:r>
              <a:rPr lang="pt-BR" u="sng" dirty="0" smtClean="0"/>
              <a:t>DISCRIMINAÇÃO SOCIAL:</a:t>
            </a:r>
            <a:r>
              <a:rPr lang="pt-BR" dirty="0" smtClean="0"/>
              <a:t> é </a:t>
            </a:r>
            <a:r>
              <a:rPr lang="pt-BR" dirty="0"/>
              <a:t>a que ocorre em relação à pessoa idosa, por conta de sua idade. No ambiente de trabalho, o idoso muitas vezes é desconsiderado e forçado a se aposentar; na família, a pessoa idosa não é convidada para festas ou não é levada a eventos públicos por alegações diversas; no transporte, motoristas deixam de parar o ônibus em pontos onde há idosos, porque além de não pagarem a passagem eles demoram muito para entrar</a:t>
            </a:r>
          </a:p>
          <a:p>
            <a:endParaRPr lang="pt-BR" dirty="0">
              <a:solidFill>
                <a:schemeClr val="bg1"/>
              </a:solidFill>
            </a:endParaRPr>
          </a:p>
        </p:txBody>
      </p:sp>
    </p:spTree>
    <p:extLst>
      <p:ext uri="{BB962C8B-B14F-4D97-AF65-F5344CB8AC3E}">
        <p14:creationId xmlns:p14="http://schemas.microsoft.com/office/powerpoint/2010/main" val="27317817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DADOS DA VIOLÊNCIA CONTRA A PESSOA IDOSA</a:t>
            </a:r>
            <a:endParaRPr lang="pt-BR" dirty="0"/>
          </a:p>
        </p:txBody>
      </p:sp>
    </p:spTree>
    <p:extLst>
      <p:ext uri="{BB962C8B-B14F-4D97-AF65-F5344CB8AC3E}">
        <p14:creationId xmlns:p14="http://schemas.microsoft.com/office/powerpoint/2010/main" val="2306166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stretch>
            <a:fillRect/>
          </a:stretch>
        </p:blipFill>
        <p:spPr>
          <a:xfrm>
            <a:off x="3021569" y="453948"/>
            <a:ext cx="7285026" cy="5472215"/>
          </a:xfrm>
          <a:prstGeom prst="rect">
            <a:avLst/>
          </a:prstGeom>
        </p:spPr>
      </p:pic>
      <p:sp>
        <p:nvSpPr>
          <p:cNvPr id="3" name="CaixaDeTexto 2"/>
          <p:cNvSpPr txBox="1"/>
          <p:nvPr/>
        </p:nvSpPr>
        <p:spPr>
          <a:xfrm>
            <a:off x="222069" y="4294947"/>
            <a:ext cx="2939143" cy="1631216"/>
          </a:xfrm>
          <a:prstGeom prst="rect">
            <a:avLst/>
          </a:prstGeom>
          <a:noFill/>
        </p:spPr>
        <p:txBody>
          <a:bodyPr wrap="square" rtlCol="0">
            <a:spAutoFit/>
          </a:bodyPr>
          <a:lstStyle/>
          <a:p>
            <a:r>
              <a:rPr lang="pt-BR" sz="2000" dirty="0" smtClean="0"/>
              <a:t>RANKING DISQUE 100</a:t>
            </a:r>
          </a:p>
          <a:p>
            <a:r>
              <a:rPr lang="pt-BR" sz="2000" dirty="0" smtClean="0"/>
              <a:t>REGISTROS SANTA CATARINA</a:t>
            </a:r>
          </a:p>
          <a:p>
            <a:r>
              <a:rPr lang="pt-BR" sz="2000" dirty="0" smtClean="0"/>
              <a:t>DE 2013 A 2017</a:t>
            </a:r>
          </a:p>
          <a:p>
            <a:r>
              <a:rPr lang="pt-BR" sz="2000" dirty="0" smtClean="0"/>
              <a:t>Fonte: MDH</a:t>
            </a:r>
            <a:endParaRPr lang="pt-BR" sz="2000" dirty="0"/>
          </a:p>
        </p:txBody>
      </p:sp>
    </p:spTree>
    <p:extLst>
      <p:ext uri="{BB962C8B-B14F-4D97-AF65-F5344CB8AC3E}">
        <p14:creationId xmlns:p14="http://schemas.microsoft.com/office/powerpoint/2010/main" val="3171065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156755" y="4803041"/>
            <a:ext cx="2939143" cy="1323439"/>
          </a:xfrm>
          <a:prstGeom prst="rect">
            <a:avLst/>
          </a:prstGeom>
          <a:noFill/>
        </p:spPr>
        <p:txBody>
          <a:bodyPr wrap="square" rtlCol="0">
            <a:spAutoFit/>
          </a:bodyPr>
          <a:lstStyle/>
          <a:p>
            <a:r>
              <a:rPr lang="pt-BR" sz="2000" dirty="0" smtClean="0"/>
              <a:t>CRIMES MAIS DENUNCIADOS/2017</a:t>
            </a:r>
          </a:p>
          <a:p>
            <a:r>
              <a:rPr lang="pt-BR" sz="2000" dirty="0" smtClean="0"/>
              <a:t>Fonte: </a:t>
            </a:r>
          </a:p>
          <a:p>
            <a:r>
              <a:rPr lang="pt-BR" sz="2000" dirty="0" smtClean="0"/>
              <a:t>DISQUE 100 MDH</a:t>
            </a:r>
            <a:endParaRPr lang="pt-BR" sz="2000" dirty="0"/>
          </a:p>
        </p:txBody>
      </p:sp>
      <p:pic>
        <p:nvPicPr>
          <p:cNvPr id="4" name="Imagem 3"/>
          <p:cNvPicPr>
            <a:picLocks noChangeAspect="1"/>
          </p:cNvPicPr>
          <p:nvPr/>
        </p:nvPicPr>
        <p:blipFill>
          <a:blip r:embed="rId2"/>
          <a:stretch>
            <a:fillRect/>
          </a:stretch>
        </p:blipFill>
        <p:spPr>
          <a:xfrm>
            <a:off x="2862941" y="178798"/>
            <a:ext cx="7512861" cy="5947682"/>
          </a:xfrm>
          <a:prstGeom prst="rect">
            <a:avLst/>
          </a:prstGeom>
        </p:spPr>
      </p:pic>
    </p:spTree>
    <p:extLst>
      <p:ext uri="{BB962C8B-B14F-4D97-AF65-F5344CB8AC3E}">
        <p14:creationId xmlns:p14="http://schemas.microsoft.com/office/powerpoint/2010/main" val="3906868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156755" y="4803041"/>
            <a:ext cx="2939143" cy="1323439"/>
          </a:xfrm>
          <a:prstGeom prst="rect">
            <a:avLst/>
          </a:prstGeom>
          <a:noFill/>
        </p:spPr>
        <p:txBody>
          <a:bodyPr wrap="square" rtlCol="0">
            <a:spAutoFit/>
          </a:bodyPr>
          <a:lstStyle/>
          <a:p>
            <a:r>
              <a:rPr lang="pt-BR" sz="2000" dirty="0" smtClean="0"/>
              <a:t>VIOLAÇÕES PSICOLÓGICAS/2017</a:t>
            </a:r>
          </a:p>
          <a:p>
            <a:r>
              <a:rPr lang="pt-BR" sz="2000" dirty="0" smtClean="0"/>
              <a:t>Fonte: </a:t>
            </a:r>
          </a:p>
          <a:p>
            <a:r>
              <a:rPr lang="pt-BR" sz="2000" dirty="0" smtClean="0"/>
              <a:t>DISQUE 100 MDH</a:t>
            </a:r>
            <a:endParaRPr lang="pt-BR" sz="2000" dirty="0"/>
          </a:p>
        </p:txBody>
      </p:sp>
      <p:pic>
        <p:nvPicPr>
          <p:cNvPr id="2" name="Imagem 1"/>
          <p:cNvPicPr>
            <a:picLocks noChangeAspect="1"/>
          </p:cNvPicPr>
          <p:nvPr/>
        </p:nvPicPr>
        <p:blipFill>
          <a:blip r:embed="rId2"/>
          <a:stretch>
            <a:fillRect/>
          </a:stretch>
        </p:blipFill>
        <p:spPr>
          <a:xfrm>
            <a:off x="2905650" y="377326"/>
            <a:ext cx="7454147" cy="5749154"/>
          </a:xfrm>
          <a:prstGeom prst="rect">
            <a:avLst/>
          </a:prstGeom>
        </p:spPr>
      </p:pic>
    </p:spTree>
    <p:extLst>
      <p:ext uri="{BB962C8B-B14F-4D97-AF65-F5344CB8AC3E}">
        <p14:creationId xmlns:p14="http://schemas.microsoft.com/office/powerpoint/2010/main" val="36961416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156755" y="4803041"/>
            <a:ext cx="2939143" cy="1323439"/>
          </a:xfrm>
          <a:prstGeom prst="rect">
            <a:avLst/>
          </a:prstGeom>
          <a:noFill/>
        </p:spPr>
        <p:txBody>
          <a:bodyPr wrap="square" rtlCol="0">
            <a:spAutoFit/>
          </a:bodyPr>
          <a:lstStyle/>
          <a:p>
            <a:r>
              <a:rPr lang="pt-BR" sz="2000" dirty="0" smtClean="0"/>
              <a:t>VIOLAÇÕES NEGLIGÊNCIAS/2017</a:t>
            </a:r>
          </a:p>
          <a:p>
            <a:r>
              <a:rPr lang="pt-BR" sz="2000" dirty="0" smtClean="0"/>
              <a:t>Fonte: </a:t>
            </a:r>
          </a:p>
          <a:p>
            <a:r>
              <a:rPr lang="pt-BR" sz="2000" dirty="0" smtClean="0"/>
              <a:t>DISQUE 100 MDH</a:t>
            </a:r>
            <a:endParaRPr lang="pt-BR" sz="2000" dirty="0"/>
          </a:p>
        </p:txBody>
      </p:sp>
      <p:pic>
        <p:nvPicPr>
          <p:cNvPr id="4" name="Imagem 3"/>
          <p:cNvPicPr>
            <a:picLocks noChangeAspect="1"/>
          </p:cNvPicPr>
          <p:nvPr/>
        </p:nvPicPr>
        <p:blipFill>
          <a:blip r:embed="rId2"/>
          <a:stretch>
            <a:fillRect/>
          </a:stretch>
        </p:blipFill>
        <p:spPr>
          <a:xfrm>
            <a:off x="2860766" y="265339"/>
            <a:ext cx="7564755" cy="5870250"/>
          </a:xfrm>
          <a:prstGeom prst="rect">
            <a:avLst/>
          </a:prstGeom>
        </p:spPr>
      </p:pic>
    </p:spTree>
    <p:extLst>
      <p:ext uri="{BB962C8B-B14F-4D97-AF65-F5344CB8AC3E}">
        <p14:creationId xmlns:p14="http://schemas.microsoft.com/office/powerpoint/2010/main" val="37876875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931817" y="2045065"/>
            <a:ext cx="4410892" cy="3477875"/>
          </a:xfrm>
          <a:prstGeom prst="rect">
            <a:avLst/>
          </a:prstGeom>
        </p:spPr>
        <p:txBody>
          <a:bodyPr wrap="square">
            <a:spAutoFit/>
          </a:bodyPr>
          <a:lstStyle/>
          <a:p>
            <a:pPr algn="r"/>
            <a:r>
              <a:rPr lang="pt-BR" sz="2000" b="1" dirty="0"/>
              <a:t>ESTATUTO DO </a:t>
            </a:r>
            <a:r>
              <a:rPr lang="pt-BR" sz="2000" b="1" dirty="0" smtClean="0"/>
              <a:t>IDOSO</a:t>
            </a:r>
          </a:p>
          <a:p>
            <a:pPr algn="r"/>
            <a:r>
              <a:rPr lang="pt-BR" sz="2000" dirty="0" smtClean="0"/>
              <a:t>Sem </a:t>
            </a:r>
            <a:r>
              <a:rPr lang="pt-BR" sz="2000" dirty="0"/>
              <a:t>tipificação: </a:t>
            </a:r>
            <a:r>
              <a:rPr lang="pt-BR" sz="2000" dirty="0" smtClean="0"/>
              <a:t>386</a:t>
            </a:r>
          </a:p>
          <a:p>
            <a:pPr algn="r"/>
            <a:r>
              <a:rPr lang="pt-BR" sz="2000" dirty="0" smtClean="0"/>
              <a:t>Lesão </a:t>
            </a:r>
            <a:r>
              <a:rPr lang="pt-BR" sz="2000" dirty="0"/>
              <a:t>corporal dolosa: </a:t>
            </a:r>
            <a:r>
              <a:rPr lang="pt-BR" sz="2000" dirty="0" smtClean="0"/>
              <a:t>80</a:t>
            </a:r>
          </a:p>
          <a:p>
            <a:pPr algn="r"/>
            <a:r>
              <a:rPr lang="pt-BR" sz="2000" dirty="0" smtClean="0"/>
              <a:t>Maus-tratos </a:t>
            </a:r>
            <a:r>
              <a:rPr lang="pt-BR" sz="2000" dirty="0"/>
              <a:t>contra adulto: </a:t>
            </a:r>
            <a:r>
              <a:rPr lang="pt-BR" sz="2000" dirty="0" smtClean="0"/>
              <a:t>58</a:t>
            </a:r>
          </a:p>
          <a:p>
            <a:pPr algn="r"/>
            <a:r>
              <a:rPr lang="pt-BR" sz="2000" dirty="0" smtClean="0"/>
              <a:t>Injúria</a:t>
            </a:r>
            <a:r>
              <a:rPr lang="pt-BR" sz="2000" dirty="0"/>
              <a:t>: </a:t>
            </a:r>
            <a:r>
              <a:rPr lang="pt-BR" sz="2000" dirty="0" smtClean="0"/>
              <a:t>52</a:t>
            </a:r>
          </a:p>
          <a:p>
            <a:pPr algn="r"/>
            <a:r>
              <a:rPr lang="pt-BR" sz="2000" dirty="0" smtClean="0"/>
              <a:t>Perturbação </a:t>
            </a:r>
            <a:r>
              <a:rPr lang="pt-BR" sz="2000" dirty="0"/>
              <a:t>da </a:t>
            </a:r>
            <a:r>
              <a:rPr lang="pt-BR" sz="2000" dirty="0" err="1"/>
              <a:t>tranq</a:t>
            </a:r>
            <a:r>
              <a:rPr lang="pt-BR" sz="2000" dirty="0"/>
              <a:t>: </a:t>
            </a:r>
            <a:r>
              <a:rPr lang="pt-BR" sz="2000" dirty="0" smtClean="0"/>
              <a:t>29</a:t>
            </a:r>
          </a:p>
          <a:p>
            <a:pPr algn="r"/>
            <a:r>
              <a:rPr lang="pt-BR" sz="2000" dirty="0" smtClean="0"/>
              <a:t>Estelionato</a:t>
            </a:r>
            <a:r>
              <a:rPr lang="pt-BR" sz="2000" dirty="0"/>
              <a:t>: </a:t>
            </a:r>
            <a:r>
              <a:rPr lang="pt-BR" sz="2000" dirty="0" smtClean="0"/>
              <a:t>22</a:t>
            </a:r>
          </a:p>
          <a:p>
            <a:pPr algn="r"/>
            <a:r>
              <a:rPr lang="pt-BR" sz="2000" dirty="0" smtClean="0"/>
              <a:t>Furto </a:t>
            </a:r>
            <a:r>
              <a:rPr lang="pt-BR" sz="2000" dirty="0"/>
              <a:t>- Outros: </a:t>
            </a:r>
            <a:r>
              <a:rPr lang="pt-BR" sz="2000" dirty="0" smtClean="0"/>
              <a:t>18</a:t>
            </a:r>
          </a:p>
          <a:p>
            <a:pPr algn="r"/>
            <a:r>
              <a:rPr lang="pt-BR" sz="2000" dirty="0" smtClean="0"/>
              <a:t>Perturbação </a:t>
            </a:r>
            <a:r>
              <a:rPr lang="pt-BR" sz="2000" dirty="0"/>
              <a:t>sossego alheios: </a:t>
            </a:r>
            <a:r>
              <a:rPr lang="pt-BR" sz="2000" dirty="0" smtClean="0"/>
              <a:t>7</a:t>
            </a:r>
          </a:p>
          <a:p>
            <a:pPr algn="r"/>
            <a:r>
              <a:rPr lang="pt-BR" sz="2000" dirty="0" smtClean="0"/>
              <a:t>Vias </a:t>
            </a:r>
            <a:r>
              <a:rPr lang="pt-BR" sz="2000" dirty="0"/>
              <a:t>de fato: </a:t>
            </a:r>
            <a:r>
              <a:rPr lang="pt-BR" sz="2000" dirty="0" smtClean="0"/>
              <a:t>7</a:t>
            </a:r>
          </a:p>
          <a:p>
            <a:pPr algn="r"/>
            <a:r>
              <a:rPr lang="pt-BR" sz="2000" dirty="0" smtClean="0"/>
              <a:t>Estupro</a:t>
            </a:r>
            <a:r>
              <a:rPr lang="pt-BR" sz="2000" dirty="0"/>
              <a:t>: 5</a:t>
            </a:r>
          </a:p>
        </p:txBody>
      </p:sp>
      <p:sp>
        <p:nvSpPr>
          <p:cNvPr id="3" name="Retângulo 2"/>
          <p:cNvSpPr/>
          <p:nvPr/>
        </p:nvSpPr>
        <p:spPr>
          <a:xfrm>
            <a:off x="5895703" y="2039261"/>
            <a:ext cx="4815840" cy="3477875"/>
          </a:xfrm>
          <a:prstGeom prst="rect">
            <a:avLst/>
          </a:prstGeom>
        </p:spPr>
        <p:txBody>
          <a:bodyPr wrap="square">
            <a:spAutoFit/>
          </a:bodyPr>
          <a:lstStyle/>
          <a:p>
            <a:r>
              <a:rPr lang="pt-BR" sz="2000" b="1" dirty="0" smtClean="0"/>
              <a:t>COMUNS</a:t>
            </a:r>
          </a:p>
          <a:p>
            <a:endParaRPr lang="pt-BR" sz="2000" dirty="0" smtClean="0"/>
          </a:p>
          <a:p>
            <a:r>
              <a:rPr lang="pt-BR" sz="2000" dirty="0" smtClean="0"/>
              <a:t>Lesão </a:t>
            </a:r>
            <a:r>
              <a:rPr lang="pt-BR" sz="2000" dirty="0"/>
              <a:t>corporal dolosa: </a:t>
            </a:r>
            <a:r>
              <a:rPr lang="pt-BR" sz="2000" dirty="0" smtClean="0"/>
              <a:t>944</a:t>
            </a:r>
          </a:p>
          <a:p>
            <a:r>
              <a:rPr lang="pt-BR" sz="2000" dirty="0" smtClean="0"/>
              <a:t>Maus-tratos </a:t>
            </a:r>
            <a:r>
              <a:rPr lang="pt-BR" sz="2000" dirty="0"/>
              <a:t>contra adulto: </a:t>
            </a:r>
            <a:r>
              <a:rPr lang="pt-BR" sz="2000" dirty="0" smtClean="0"/>
              <a:t>125</a:t>
            </a:r>
          </a:p>
          <a:p>
            <a:r>
              <a:rPr lang="pt-BR" sz="2000" dirty="0" smtClean="0"/>
              <a:t>Injúria</a:t>
            </a:r>
            <a:r>
              <a:rPr lang="pt-BR" sz="2000" dirty="0"/>
              <a:t>: </a:t>
            </a:r>
            <a:r>
              <a:rPr lang="pt-BR" sz="2000" dirty="0" smtClean="0"/>
              <a:t>1541</a:t>
            </a:r>
          </a:p>
          <a:p>
            <a:r>
              <a:rPr lang="pt-BR" sz="2000" dirty="0" smtClean="0"/>
              <a:t>Perturbação </a:t>
            </a:r>
            <a:r>
              <a:rPr lang="pt-BR" sz="2000" dirty="0"/>
              <a:t>da </a:t>
            </a:r>
            <a:r>
              <a:rPr lang="pt-BR" sz="2000" dirty="0" err="1"/>
              <a:t>tranq</a:t>
            </a:r>
            <a:r>
              <a:rPr lang="pt-BR" sz="2000" dirty="0"/>
              <a:t>: </a:t>
            </a:r>
            <a:r>
              <a:rPr lang="pt-BR" sz="2000" dirty="0" smtClean="0"/>
              <a:t>1034</a:t>
            </a:r>
          </a:p>
          <a:p>
            <a:r>
              <a:rPr lang="pt-BR" sz="2000" dirty="0" smtClean="0"/>
              <a:t>Estelionato</a:t>
            </a:r>
            <a:r>
              <a:rPr lang="pt-BR" sz="2000" dirty="0"/>
              <a:t>: </a:t>
            </a:r>
            <a:r>
              <a:rPr lang="pt-BR" sz="2000" dirty="0" smtClean="0"/>
              <a:t>2743</a:t>
            </a:r>
          </a:p>
          <a:p>
            <a:r>
              <a:rPr lang="pt-BR" sz="2000" dirty="0" smtClean="0"/>
              <a:t>Furto </a:t>
            </a:r>
            <a:r>
              <a:rPr lang="pt-BR" sz="2000" dirty="0"/>
              <a:t>- Outros: </a:t>
            </a:r>
            <a:r>
              <a:rPr lang="pt-BR" sz="2000" dirty="0" smtClean="0"/>
              <a:t>11.885</a:t>
            </a:r>
          </a:p>
          <a:p>
            <a:r>
              <a:rPr lang="pt-BR" sz="2000" dirty="0" smtClean="0"/>
              <a:t>Perturbação </a:t>
            </a:r>
            <a:r>
              <a:rPr lang="pt-BR" sz="2000" dirty="0"/>
              <a:t>sossego alheios: </a:t>
            </a:r>
            <a:r>
              <a:rPr lang="pt-BR" sz="2000" dirty="0" smtClean="0"/>
              <a:t>383</a:t>
            </a:r>
          </a:p>
          <a:p>
            <a:r>
              <a:rPr lang="pt-BR" sz="2000" dirty="0" smtClean="0"/>
              <a:t>Vias </a:t>
            </a:r>
            <a:r>
              <a:rPr lang="pt-BR" sz="2000" dirty="0"/>
              <a:t>de fato: </a:t>
            </a:r>
            <a:r>
              <a:rPr lang="pt-BR" sz="2000" dirty="0" smtClean="0"/>
              <a:t>187</a:t>
            </a:r>
          </a:p>
          <a:p>
            <a:r>
              <a:rPr lang="pt-BR" sz="2000" dirty="0" smtClean="0"/>
              <a:t>Estupro</a:t>
            </a:r>
            <a:r>
              <a:rPr lang="pt-BR" sz="2000" dirty="0"/>
              <a:t>: 23</a:t>
            </a:r>
          </a:p>
        </p:txBody>
      </p:sp>
      <p:sp>
        <p:nvSpPr>
          <p:cNvPr id="4" name="CaixaDeTexto 3"/>
          <p:cNvSpPr txBox="1"/>
          <p:nvPr/>
        </p:nvSpPr>
        <p:spPr>
          <a:xfrm>
            <a:off x="931817" y="836022"/>
            <a:ext cx="9505406" cy="523220"/>
          </a:xfrm>
          <a:prstGeom prst="rect">
            <a:avLst/>
          </a:prstGeom>
          <a:noFill/>
        </p:spPr>
        <p:txBody>
          <a:bodyPr wrap="square" rtlCol="0">
            <a:spAutoFit/>
          </a:bodyPr>
          <a:lstStyle/>
          <a:p>
            <a:r>
              <a:rPr lang="pt-BR" sz="2800" b="1" dirty="0" smtClean="0">
                <a:solidFill>
                  <a:schemeClr val="bg1"/>
                </a:solidFill>
              </a:rPr>
              <a:t>COMPARATIVO DOS BOLETINS DE OCORRÊNCIA</a:t>
            </a:r>
            <a:endParaRPr lang="pt-BR" sz="2800" b="1" dirty="0">
              <a:solidFill>
                <a:schemeClr val="bg1"/>
              </a:solidFill>
            </a:endParaRPr>
          </a:p>
        </p:txBody>
      </p:sp>
      <p:sp>
        <p:nvSpPr>
          <p:cNvPr id="5" name="CaixaDeTexto 4"/>
          <p:cNvSpPr txBox="1"/>
          <p:nvPr/>
        </p:nvSpPr>
        <p:spPr>
          <a:xfrm>
            <a:off x="931817" y="1174576"/>
            <a:ext cx="6400800" cy="369332"/>
          </a:xfrm>
          <a:prstGeom prst="rect">
            <a:avLst/>
          </a:prstGeom>
          <a:noFill/>
        </p:spPr>
        <p:txBody>
          <a:bodyPr wrap="square" rtlCol="0">
            <a:spAutoFit/>
          </a:bodyPr>
          <a:lstStyle/>
          <a:p>
            <a:r>
              <a:rPr lang="pt-BR" dirty="0" smtClean="0">
                <a:solidFill>
                  <a:schemeClr val="bg1"/>
                </a:solidFill>
              </a:rPr>
              <a:t>Fonte: Coordenação das DPCAMIS/2018</a:t>
            </a:r>
            <a:endParaRPr lang="pt-BR" dirty="0">
              <a:solidFill>
                <a:schemeClr val="bg1"/>
              </a:solidFill>
            </a:endParaRPr>
          </a:p>
        </p:txBody>
      </p:sp>
    </p:spTree>
    <p:extLst>
      <p:ext uri="{BB962C8B-B14F-4D97-AF65-F5344CB8AC3E}">
        <p14:creationId xmlns:p14="http://schemas.microsoft.com/office/powerpoint/2010/main" val="39018916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35131" y="1896935"/>
            <a:ext cx="5199018" cy="3785652"/>
          </a:xfrm>
          <a:prstGeom prst="rect">
            <a:avLst/>
          </a:prstGeom>
        </p:spPr>
        <p:txBody>
          <a:bodyPr wrap="square">
            <a:spAutoFit/>
          </a:bodyPr>
          <a:lstStyle/>
          <a:p>
            <a:pPr algn="r"/>
            <a:r>
              <a:rPr lang="pt-BR" sz="2000" b="1" dirty="0"/>
              <a:t>ESTATUTO DO </a:t>
            </a:r>
            <a:r>
              <a:rPr lang="pt-BR" sz="2000" b="1" dirty="0" smtClean="0"/>
              <a:t>IDOSO</a:t>
            </a:r>
          </a:p>
          <a:p>
            <a:pPr algn="r"/>
            <a:r>
              <a:rPr lang="pt-BR" sz="2000" b="1" dirty="0" smtClean="0"/>
              <a:t>Exercício </a:t>
            </a:r>
            <a:r>
              <a:rPr lang="pt-BR" sz="2000" b="1" dirty="0"/>
              <a:t>arbitrário das próprias razões: </a:t>
            </a:r>
            <a:r>
              <a:rPr lang="pt-BR" sz="2000" b="1" dirty="0" smtClean="0"/>
              <a:t>3</a:t>
            </a:r>
          </a:p>
          <a:p>
            <a:pPr algn="r"/>
            <a:r>
              <a:rPr lang="pt-BR" sz="2000" b="1" dirty="0" smtClean="0"/>
              <a:t>Fato </a:t>
            </a:r>
            <a:r>
              <a:rPr lang="pt-BR" sz="2000" b="1" dirty="0"/>
              <a:t>atípico: </a:t>
            </a:r>
            <a:r>
              <a:rPr lang="pt-BR" sz="2000" b="1" dirty="0" smtClean="0"/>
              <a:t>3</a:t>
            </a:r>
          </a:p>
          <a:p>
            <a:pPr algn="r"/>
            <a:r>
              <a:rPr lang="pt-BR" sz="2000" b="1" dirty="0" smtClean="0"/>
              <a:t>Homicídio </a:t>
            </a:r>
            <a:r>
              <a:rPr lang="pt-BR" sz="2000" b="1" dirty="0"/>
              <a:t>doloso  - Tentativa: </a:t>
            </a:r>
            <a:r>
              <a:rPr lang="pt-BR" sz="2000" b="1" dirty="0" smtClean="0"/>
              <a:t>2</a:t>
            </a:r>
          </a:p>
          <a:p>
            <a:pPr algn="r"/>
            <a:r>
              <a:rPr lang="pt-BR" sz="2000" b="1" dirty="0" smtClean="0"/>
              <a:t>Ilícito </a:t>
            </a:r>
            <a:r>
              <a:rPr lang="pt-BR" sz="2000" b="1" dirty="0"/>
              <a:t>civil: </a:t>
            </a:r>
            <a:r>
              <a:rPr lang="pt-BR" sz="2000" b="1" dirty="0" smtClean="0"/>
              <a:t>2</a:t>
            </a:r>
          </a:p>
          <a:p>
            <a:pPr algn="r"/>
            <a:r>
              <a:rPr lang="pt-BR" sz="2000" b="1" dirty="0"/>
              <a:t>E</a:t>
            </a:r>
            <a:r>
              <a:rPr lang="pt-BR" sz="2000" b="1" dirty="0" smtClean="0"/>
              <a:t>xtorsão </a:t>
            </a:r>
            <a:r>
              <a:rPr lang="pt-BR" sz="2000" b="1" dirty="0"/>
              <a:t>contra </a:t>
            </a:r>
            <a:r>
              <a:rPr lang="pt-BR" sz="2000" b="1" dirty="0" smtClean="0"/>
              <a:t>homem: 1</a:t>
            </a:r>
          </a:p>
          <a:p>
            <a:pPr algn="r"/>
            <a:r>
              <a:rPr lang="pt-BR" sz="2000" b="1" dirty="0" smtClean="0"/>
              <a:t>Negligência médica: 1</a:t>
            </a:r>
          </a:p>
          <a:p>
            <a:pPr algn="r"/>
            <a:r>
              <a:rPr lang="pt-BR" sz="2000" b="1" dirty="0" smtClean="0"/>
              <a:t>Omissão de </a:t>
            </a:r>
            <a:r>
              <a:rPr lang="pt-BR" sz="2000" b="1" dirty="0"/>
              <a:t>Socorro: </a:t>
            </a:r>
            <a:r>
              <a:rPr lang="pt-BR" sz="2000" b="1" dirty="0" smtClean="0"/>
              <a:t>1</a:t>
            </a:r>
          </a:p>
          <a:p>
            <a:pPr algn="r"/>
            <a:r>
              <a:rPr lang="pt-BR" sz="2000" b="1" dirty="0" smtClean="0"/>
              <a:t>Reter </a:t>
            </a:r>
            <a:r>
              <a:rPr lang="pt-BR" sz="2000" b="1" dirty="0"/>
              <a:t>o cartão magnético: </a:t>
            </a:r>
            <a:r>
              <a:rPr lang="pt-BR" sz="2000" b="1" dirty="0" smtClean="0"/>
              <a:t>1</a:t>
            </a:r>
          </a:p>
          <a:p>
            <a:pPr algn="r"/>
            <a:r>
              <a:rPr lang="pt-BR" sz="2000" b="1" dirty="0" smtClean="0"/>
              <a:t>Rixa</a:t>
            </a:r>
            <a:r>
              <a:rPr lang="pt-BR" sz="2000" b="1" dirty="0"/>
              <a:t>: </a:t>
            </a:r>
            <a:r>
              <a:rPr lang="pt-BR" sz="2000" b="1" dirty="0" smtClean="0"/>
              <a:t>1</a:t>
            </a:r>
          </a:p>
          <a:p>
            <a:pPr algn="r"/>
            <a:r>
              <a:rPr lang="pt-BR" sz="2000" b="1" dirty="0" smtClean="0"/>
              <a:t>Roubo</a:t>
            </a:r>
            <a:r>
              <a:rPr lang="pt-BR" sz="2000" b="1" dirty="0"/>
              <a:t>: </a:t>
            </a:r>
            <a:r>
              <a:rPr lang="pt-BR" sz="2000" b="1" dirty="0" smtClean="0"/>
              <a:t>1</a:t>
            </a:r>
          </a:p>
          <a:p>
            <a:pPr algn="r"/>
            <a:r>
              <a:rPr lang="pt-BR" sz="2000" b="1" dirty="0" smtClean="0"/>
              <a:t>Supressão </a:t>
            </a:r>
            <a:r>
              <a:rPr lang="pt-BR" sz="2000" b="1" dirty="0"/>
              <a:t>de documento: 1</a:t>
            </a:r>
            <a:endParaRPr lang="pt-BR" sz="2000" dirty="0"/>
          </a:p>
        </p:txBody>
      </p:sp>
      <p:sp>
        <p:nvSpPr>
          <p:cNvPr id="3" name="Retângulo 2"/>
          <p:cNvSpPr/>
          <p:nvPr/>
        </p:nvSpPr>
        <p:spPr>
          <a:xfrm>
            <a:off x="5621382" y="1882462"/>
            <a:ext cx="5194663" cy="3785652"/>
          </a:xfrm>
          <a:prstGeom prst="rect">
            <a:avLst/>
          </a:prstGeom>
        </p:spPr>
        <p:txBody>
          <a:bodyPr wrap="square">
            <a:spAutoFit/>
          </a:bodyPr>
          <a:lstStyle/>
          <a:p>
            <a:r>
              <a:rPr lang="pt-BR" sz="2000" dirty="0" smtClean="0"/>
              <a:t>COMUNS</a:t>
            </a:r>
          </a:p>
          <a:p>
            <a:r>
              <a:rPr lang="pt-BR" sz="2000" dirty="0" smtClean="0"/>
              <a:t>Exercício </a:t>
            </a:r>
            <a:r>
              <a:rPr lang="pt-BR" sz="2000" dirty="0"/>
              <a:t>arbitrário das próprias razões: </a:t>
            </a:r>
            <a:r>
              <a:rPr lang="pt-BR" sz="2000" dirty="0" smtClean="0"/>
              <a:t>98</a:t>
            </a:r>
          </a:p>
          <a:p>
            <a:r>
              <a:rPr lang="pt-BR" sz="2000" dirty="0" smtClean="0"/>
              <a:t>Fato </a:t>
            </a:r>
            <a:r>
              <a:rPr lang="pt-BR" sz="2000" dirty="0"/>
              <a:t>atípico: </a:t>
            </a:r>
            <a:r>
              <a:rPr lang="pt-BR" sz="2000" dirty="0" smtClean="0"/>
              <a:t>2825</a:t>
            </a:r>
          </a:p>
          <a:p>
            <a:r>
              <a:rPr lang="pt-BR" sz="2000" dirty="0" smtClean="0"/>
              <a:t>Homicídio </a:t>
            </a:r>
            <a:r>
              <a:rPr lang="pt-BR" sz="2000" dirty="0"/>
              <a:t>doloso  - Tentativa: </a:t>
            </a:r>
            <a:r>
              <a:rPr lang="pt-BR" sz="2000" dirty="0" smtClean="0"/>
              <a:t>44</a:t>
            </a:r>
          </a:p>
          <a:p>
            <a:r>
              <a:rPr lang="pt-BR" sz="2000" dirty="0" smtClean="0"/>
              <a:t>Ilícito </a:t>
            </a:r>
            <a:r>
              <a:rPr lang="pt-BR" sz="2000" dirty="0"/>
              <a:t>civil: </a:t>
            </a:r>
            <a:r>
              <a:rPr lang="pt-BR" sz="2000" dirty="0" smtClean="0"/>
              <a:t>555</a:t>
            </a:r>
          </a:p>
          <a:p>
            <a:r>
              <a:rPr lang="pt-BR" sz="2000" dirty="0" smtClean="0"/>
              <a:t>Extorsão </a:t>
            </a:r>
            <a:r>
              <a:rPr lang="pt-BR" sz="2000" dirty="0"/>
              <a:t>contra </a:t>
            </a:r>
            <a:r>
              <a:rPr lang="pt-BR" sz="2000" dirty="0" smtClean="0"/>
              <a:t>homem:801</a:t>
            </a:r>
          </a:p>
          <a:p>
            <a:r>
              <a:rPr lang="pt-BR" sz="2000" dirty="0" smtClean="0"/>
              <a:t>Negligência médica:20</a:t>
            </a:r>
          </a:p>
          <a:p>
            <a:r>
              <a:rPr lang="pt-BR" sz="2000" dirty="0"/>
              <a:t>O</a:t>
            </a:r>
            <a:r>
              <a:rPr lang="pt-BR" sz="2000" dirty="0" smtClean="0"/>
              <a:t>missão </a:t>
            </a:r>
            <a:r>
              <a:rPr lang="pt-BR" sz="2000" dirty="0"/>
              <a:t>de Socorro: </a:t>
            </a:r>
            <a:r>
              <a:rPr lang="pt-BR" sz="2000" dirty="0" smtClean="0"/>
              <a:t>51</a:t>
            </a:r>
          </a:p>
          <a:p>
            <a:r>
              <a:rPr lang="pt-BR" sz="2000" dirty="0" smtClean="0"/>
              <a:t>Reter </a:t>
            </a:r>
            <a:r>
              <a:rPr lang="pt-BR" sz="2000" dirty="0"/>
              <a:t>o cartão magnético: sem </a:t>
            </a:r>
            <a:r>
              <a:rPr lang="pt-BR" sz="2000" dirty="0" smtClean="0"/>
              <a:t>registro</a:t>
            </a:r>
          </a:p>
          <a:p>
            <a:r>
              <a:rPr lang="pt-BR" sz="2000" dirty="0" smtClean="0"/>
              <a:t>Rixa</a:t>
            </a:r>
            <a:r>
              <a:rPr lang="pt-BR" sz="2000" dirty="0"/>
              <a:t>: sem </a:t>
            </a:r>
            <a:r>
              <a:rPr lang="pt-BR" sz="2000" dirty="0" smtClean="0"/>
              <a:t>registro</a:t>
            </a:r>
          </a:p>
          <a:p>
            <a:r>
              <a:rPr lang="pt-BR" sz="2000" dirty="0" smtClean="0"/>
              <a:t>Roubo</a:t>
            </a:r>
            <a:r>
              <a:rPr lang="pt-BR" sz="2000" dirty="0"/>
              <a:t>: </a:t>
            </a:r>
            <a:r>
              <a:rPr lang="pt-BR" sz="2000" dirty="0" smtClean="0"/>
              <a:t>304</a:t>
            </a:r>
          </a:p>
          <a:p>
            <a:r>
              <a:rPr lang="pt-BR" sz="2000" dirty="0" smtClean="0"/>
              <a:t>Supressão </a:t>
            </a:r>
            <a:r>
              <a:rPr lang="pt-BR" sz="2000" dirty="0"/>
              <a:t>de documento: 4</a:t>
            </a:r>
          </a:p>
        </p:txBody>
      </p:sp>
      <p:sp>
        <p:nvSpPr>
          <p:cNvPr id="4" name="CaixaDeTexto 3"/>
          <p:cNvSpPr txBox="1"/>
          <p:nvPr/>
        </p:nvSpPr>
        <p:spPr>
          <a:xfrm>
            <a:off x="931817" y="836022"/>
            <a:ext cx="9505406" cy="523220"/>
          </a:xfrm>
          <a:prstGeom prst="rect">
            <a:avLst/>
          </a:prstGeom>
          <a:noFill/>
        </p:spPr>
        <p:txBody>
          <a:bodyPr wrap="square" rtlCol="0">
            <a:spAutoFit/>
          </a:bodyPr>
          <a:lstStyle/>
          <a:p>
            <a:r>
              <a:rPr lang="pt-BR" sz="2800" b="1" dirty="0" smtClean="0">
                <a:solidFill>
                  <a:schemeClr val="bg1"/>
                </a:solidFill>
              </a:rPr>
              <a:t>COMPARATIVO DOS BOLETINS DE OCORRÊNCIA</a:t>
            </a:r>
            <a:endParaRPr lang="pt-BR" sz="2800" b="1" dirty="0">
              <a:solidFill>
                <a:schemeClr val="bg1"/>
              </a:solidFill>
            </a:endParaRPr>
          </a:p>
        </p:txBody>
      </p:sp>
      <p:sp>
        <p:nvSpPr>
          <p:cNvPr id="5" name="CaixaDeTexto 4"/>
          <p:cNvSpPr txBox="1"/>
          <p:nvPr/>
        </p:nvSpPr>
        <p:spPr>
          <a:xfrm>
            <a:off x="931817" y="1174576"/>
            <a:ext cx="6400800" cy="369332"/>
          </a:xfrm>
          <a:prstGeom prst="rect">
            <a:avLst/>
          </a:prstGeom>
          <a:noFill/>
        </p:spPr>
        <p:txBody>
          <a:bodyPr wrap="square" rtlCol="0">
            <a:spAutoFit/>
          </a:bodyPr>
          <a:lstStyle/>
          <a:p>
            <a:r>
              <a:rPr lang="pt-BR" dirty="0" smtClean="0">
                <a:solidFill>
                  <a:schemeClr val="bg1"/>
                </a:solidFill>
              </a:rPr>
              <a:t>Fonte: Coordenação das DPCAMIS/2018</a:t>
            </a:r>
            <a:endParaRPr lang="pt-BR" dirty="0">
              <a:solidFill>
                <a:schemeClr val="bg1"/>
              </a:solidFill>
            </a:endParaRPr>
          </a:p>
        </p:txBody>
      </p:sp>
    </p:spTree>
    <p:extLst>
      <p:ext uri="{BB962C8B-B14F-4D97-AF65-F5344CB8AC3E}">
        <p14:creationId xmlns:p14="http://schemas.microsoft.com/office/powerpoint/2010/main" val="1502459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LESÃO AUTOPROVOCADA</a:t>
            </a:r>
            <a:endParaRPr lang="pt-BR" dirty="0"/>
          </a:p>
        </p:txBody>
      </p:sp>
      <p:sp>
        <p:nvSpPr>
          <p:cNvPr id="3" name="Retângulo 2"/>
          <p:cNvSpPr/>
          <p:nvPr/>
        </p:nvSpPr>
        <p:spPr>
          <a:xfrm>
            <a:off x="827314" y="3079710"/>
            <a:ext cx="6096000" cy="1200329"/>
          </a:xfrm>
          <a:prstGeom prst="rect">
            <a:avLst/>
          </a:prstGeom>
        </p:spPr>
        <p:txBody>
          <a:bodyPr>
            <a:spAutoFit/>
          </a:bodyPr>
          <a:lstStyle/>
          <a:p>
            <a:r>
              <a:rPr lang="pt-BR" sz="2400" dirty="0"/>
              <a:t>Suicídio de homem: </a:t>
            </a:r>
            <a:r>
              <a:rPr lang="pt-BR" sz="2400" dirty="0" smtClean="0"/>
              <a:t>120</a:t>
            </a:r>
          </a:p>
          <a:p>
            <a:r>
              <a:rPr lang="pt-BR" sz="2400" dirty="0" smtClean="0"/>
              <a:t>Suicídio </a:t>
            </a:r>
            <a:r>
              <a:rPr lang="pt-BR" sz="2400" dirty="0"/>
              <a:t>de homem - Tentativa: </a:t>
            </a:r>
            <a:r>
              <a:rPr lang="pt-BR" sz="2400" dirty="0" smtClean="0"/>
              <a:t>3</a:t>
            </a:r>
          </a:p>
          <a:p>
            <a:r>
              <a:rPr lang="pt-BR" sz="2400" dirty="0" smtClean="0"/>
              <a:t>Suicídio </a:t>
            </a:r>
            <a:r>
              <a:rPr lang="pt-BR" sz="2400" dirty="0"/>
              <a:t>de mulher: 33</a:t>
            </a:r>
          </a:p>
        </p:txBody>
      </p:sp>
      <p:sp>
        <p:nvSpPr>
          <p:cNvPr id="4" name="Retângulo 3"/>
          <p:cNvSpPr/>
          <p:nvPr/>
        </p:nvSpPr>
        <p:spPr>
          <a:xfrm>
            <a:off x="827314" y="4280039"/>
            <a:ext cx="3791423" cy="338554"/>
          </a:xfrm>
          <a:prstGeom prst="rect">
            <a:avLst/>
          </a:prstGeom>
        </p:spPr>
        <p:txBody>
          <a:bodyPr wrap="none">
            <a:spAutoFit/>
          </a:bodyPr>
          <a:lstStyle/>
          <a:p>
            <a:r>
              <a:rPr lang="pt-BR" sz="1600" dirty="0"/>
              <a:t>Fonte: Coordenação das DPCAMIS/2018</a:t>
            </a:r>
          </a:p>
        </p:txBody>
      </p:sp>
      <p:pic>
        <p:nvPicPr>
          <p:cNvPr id="6" name="Imagem 5"/>
          <p:cNvPicPr>
            <a:picLocks noChangeAspect="1"/>
          </p:cNvPicPr>
          <p:nvPr/>
        </p:nvPicPr>
        <p:blipFill>
          <a:blip r:embed="rId2"/>
          <a:stretch>
            <a:fillRect/>
          </a:stretch>
        </p:blipFill>
        <p:spPr>
          <a:xfrm>
            <a:off x="5960608" y="2790825"/>
            <a:ext cx="5495925" cy="2190750"/>
          </a:xfrm>
          <a:prstGeom prst="rect">
            <a:avLst/>
          </a:prstGeom>
        </p:spPr>
      </p:pic>
    </p:spTree>
    <p:extLst>
      <p:ext uri="{BB962C8B-B14F-4D97-AF65-F5344CB8AC3E}">
        <p14:creationId xmlns:p14="http://schemas.microsoft.com/office/powerpoint/2010/main" val="36136889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2"/>
          <a:stretch>
            <a:fillRect/>
          </a:stretch>
        </p:blipFill>
        <p:spPr>
          <a:xfrm>
            <a:off x="2942655" y="120091"/>
            <a:ext cx="6346864" cy="6072051"/>
          </a:xfrm>
          <a:prstGeom prst="rect">
            <a:avLst/>
          </a:prstGeom>
        </p:spPr>
      </p:pic>
      <p:sp>
        <p:nvSpPr>
          <p:cNvPr id="4" name="Retângulo 3"/>
          <p:cNvSpPr/>
          <p:nvPr/>
        </p:nvSpPr>
        <p:spPr>
          <a:xfrm>
            <a:off x="5453393" y="120091"/>
            <a:ext cx="3836126" cy="646331"/>
          </a:xfrm>
          <a:prstGeom prst="rect">
            <a:avLst/>
          </a:prstGeom>
        </p:spPr>
        <p:txBody>
          <a:bodyPr wrap="square">
            <a:spAutoFit/>
          </a:bodyPr>
          <a:lstStyle/>
          <a:p>
            <a:pPr algn="r"/>
            <a:r>
              <a:rPr lang="pt-BR" dirty="0" smtClean="0"/>
              <a:t>PERFIL DAS VÍTIMAS/2017</a:t>
            </a:r>
            <a:endParaRPr lang="pt-BR" dirty="0"/>
          </a:p>
          <a:p>
            <a:pPr algn="r"/>
            <a:r>
              <a:rPr lang="pt-BR" dirty="0"/>
              <a:t>Fonte</a:t>
            </a:r>
            <a:r>
              <a:rPr lang="pt-BR" dirty="0" smtClean="0"/>
              <a:t>: DISQUE </a:t>
            </a:r>
            <a:r>
              <a:rPr lang="pt-BR" dirty="0"/>
              <a:t>100 MDH</a:t>
            </a:r>
          </a:p>
        </p:txBody>
      </p:sp>
    </p:spTree>
    <p:extLst>
      <p:ext uri="{BB962C8B-B14F-4D97-AF65-F5344CB8AC3E}">
        <p14:creationId xmlns:p14="http://schemas.microsoft.com/office/powerpoint/2010/main" val="7582735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457200" y="635506"/>
            <a:ext cx="2914845" cy="646331"/>
          </a:xfrm>
          <a:prstGeom prst="rect">
            <a:avLst/>
          </a:prstGeom>
        </p:spPr>
        <p:txBody>
          <a:bodyPr wrap="square">
            <a:spAutoFit/>
          </a:bodyPr>
          <a:lstStyle/>
          <a:p>
            <a:pPr algn="r"/>
            <a:r>
              <a:rPr lang="pt-BR" dirty="0" smtClean="0"/>
              <a:t>PERFIL DAS VÍTIMAS/2017</a:t>
            </a:r>
            <a:endParaRPr lang="pt-BR" dirty="0"/>
          </a:p>
          <a:p>
            <a:pPr algn="r"/>
            <a:r>
              <a:rPr lang="pt-BR" dirty="0"/>
              <a:t>Fonte</a:t>
            </a:r>
            <a:r>
              <a:rPr lang="pt-BR" dirty="0" smtClean="0"/>
              <a:t>: DISQUE </a:t>
            </a:r>
            <a:r>
              <a:rPr lang="pt-BR" dirty="0"/>
              <a:t>100 MDH</a:t>
            </a:r>
          </a:p>
        </p:txBody>
      </p:sp>
      <p:pic>
        <p:nvPicPr>
          <p:cNvPr id="2" name="Imagem 1"/>
          <p:cNvPicPr>
            <a:picLocks noChangeAspect="1"/>
          </p:cNvPicPr>
          <p:nvPr/>
        </p:nvPicPr>
        <p:blipFill>
          <a:blip r:embed="rId2"/>
          <a:stretch>
            <a:fillRect/>
          </a:stretch>
        </p:blipFill>
        <p:spPr>
          <a:xfrm>
            <a:off x="3513909" y="635506"/>
            <a:ext cx="6919096" cy="5440051"/>
          </a:xfrm>
          <a:prstGeom prst="rect">
            <a:avLst/>
          </a:prstGeom>
        </p:spPr>
      </p:pic>
    </p:spTree>
    <p:extLst>
      <p:ext uri="{BB962C8B-B14F-4D97-AF65-F5344CB8AC3E}">
        <p14:creationId xmlns:p14="http://schemas.microsoft.com/office/powerpoint/2010/main" val="37000436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0" y="538103"/>
            <a:ext cx="3836126" cy="646331"/>
          </a:xfrm>
          <a:prstGeom prst="rect">
            <a:avLst/>
          </a:prstGeom>
        </p:spPr>
        <p:txBody>
          <a:bodyPr wrap="square">
            <a:spAutoFit/>
          </a:bodyPr>
          <a:lstStyle/>
          <a:p>
            <a:pPr algn="r"/>
            <a:r>
              <a:rPr lang="pt-BR" dirty="0" smtClean="0"/>
              <a:t>PERFIL DO AGRESSOR/2017</a:t>
            </a:r>
            <a:endParaRPr lang="pt-BR" dirty="0"/>
          </a:p>
          <a:p>
            <a:pPr algn="r"/>
            <a:r>
              <a:rPr lang="pt-BR" dirty="0"/>
              <a:t>Fonte</a:t>
            </a:r>
            <a:r>
              <a:rPr lang="pt-BR" dirty="0" smtClean="0"/>
              <a:t>: DISQUE </a:t>
            </a:r>
            <a:r>
              <a:rPr lang="pt-BR" dirty="0"/>
              <a:t>100 MDH</a:t>
            </a:r>
          </a:p>
        </p:txBody>
      </p:sp>
      <p:pic>
        <p:nvPicPr>
          <p:cNvPr id="2" name="Imagem 1"/>
          <p:cNvPicPr>
            <a:picLocks noChangeAspect="1"/>
          </p:cNvPicPr>
          <p:nvPr/>
        </p:nvPicPr>
        <p:blipFill>
          <a:blip r:embed="rId2"/>
          <a:stretch>
            <a:fillRect/>
          </a:stretch>
        </p:blipFill>
        <p:spPr>
          <a:xfrm>
            <a:off x="4114801" y="538103"/>
            <a:ext cx="5685379" cy="5473337"/>
          </a:xfrm>
          <a:prstGeom prst="rect">
            <a:avLst/>
          </a:prstGeom>
        </p:spPr>
      </p:pic>
    </p:spTree>
    <p:extLst>
      <p:ext uri="{BB962C8B-B14F-4D97-AF65-F5344CB8AC3E}">
        <p14:creationId xmlns:p14="http://schemas.microsoft.com/office/powerpoint/2010/main" val="9674013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82880" y="538103"/>
            <a:ext cx="3836126" cy="646331"/>
          </a:xfrm>
          <a:prstGeom prst="rect">
            <a:avLst/>
          </a:prstGeom>
        </p:spPr>
        <p:txBody>
          <a:bodyPr wrap="square">
            <a:spAutoFit/>
          </a:bodyPr>
          <a:lstStyle/>
          <a:p>
            <a:pPr algn="r"/>
            <a:r>
              <a:rPr lang="pt-BR" dirty="0" smtClean="0"/>
              <a:t>PERFIL DO AGRESSOR/2017</a:t>
            </a:r>
            <a:endParaRPr lang="pt-BR" dirty="0"/>
          </a:p>
          <a:p>
            <a:pPr algn="r"/>
            <a:r>
              <a:rPr lang="pt-BR" dirty="0"/>
              <a:t>Fonte</a:t>
            </a:r>
            <a:r>
              <a:rPr lang="pt-BR" dirty="0" smtClean="0"/>
              <a:t>: DISQUE </a:t>
            </a:r>
            <a:r>
              <a:rPr lang="pt-BR" dirty="0"/>
              <a:t>100 MDH</a:t>
            </a:r>
          </a:p>
        </p:txBody>
      </p:sp>
      <p:pic>
        <p:nvPicPr>
          <p:cNvPr id="3" name="Imagem 2"/>
          <p:cNvPicPr>
            <a:picLocks noChangeAspect="1"/>
          </p:cNvPicPr>
          <p:nvPr/>
        </p:nvPicPr>
        <p:blipFill>
          <a:blip r:embed="rId2"/>
          <a:stretch>
            <a:fillRect/>
          </a:stretch>
        </p:blipFill>
        <p:spPr>
          <a:xfrm>
            <a:off x="3836126" y="538103"/>
            <a:ext cx="6613996" cy="5291197"/>
          </a:xfrm>
          <a:prstGeom prst="rect">
            <a:avLst/>
          </a:prstGeom>
        </p:spPr>
      </p:pic>
    </p:spTree>
    <p:extLst>
      <p:ext uri="{BB962C8B-B14F-4D97-AF65-F5344CB8AC3E}">
        <p14:creationId xmlns:p14="http://schemas.microsoft.com/office/powerpoint/2010/main" val="40598117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stretch>
            <a:fillRect/>
          </a:stretch>
        </p:blipFill>
        <p:spPr>
          <a:xfrm>
            <a:off x="3305719" y="436315"/>
            <a:ext cx="6987812" cy="5618727"/>
          </a:xfrm>
          <a:prstGeom prst="rect">
            <a:avLst/>
          </a:prstGeom>
        </p:spPr>
      </p:pic>
      <p:sp>
        <p:nvSpPr>
          <p:cNvPr id="3" name="Retângulo 2"/>
          <p:cNvSpPr/>
          <p:nvPr/>
        </p:nvSpPr>
        <p:spPr>
          <a:xfrm>
            <a:off x="-640080" y="436315"/>
            <a:ext cx="3836126" cy="646331"/>
          </a:xfrm>
          <a:prstGeom prst="rect">
            <a:avLst/>
          </a:prstGeom>
        </p:spPr>
        <p:txBody>
          <a:bodyPr wrap="square">
            <a:spAutoFit/>
          </a:bodyPr>
          <a:lstStyle/>
          <a:p>
            <a:pPr algn="r"/>
            <a:r>
              <a:rPr lang="pt-BR" dirty="0" smtClean="0"/>
              <a:t>PERFIL DO AGRESSOR/2017</a:t>
            </a:r>
            <a:endParaRPr lang="pt-BR" dirty="0"/>
          </a:p>
          <a:p>
            <a:pPr algn="r"/>
            <a:r>
              <a:rPr lang="pt-BR" dirty="0"/>
              <a:t>Fonte</a:t>
            </a:r>
            <a:r>
              <a:rPr lang="pt-BR" dirty="0" smtClean="0"/>
              <a:t>: DISQUE </a:t>
            </a:r>
            <a:r>
              <a:rPr lang="pt-BR" dirty="0"/>
              <a:t>100 MDH</a:t>
            </a:r>
          </a:p>
        </p:txBody>
      </p:sp>
    </p:spTree>
    <p:extLst>
      <p:ext uri="{BB962C8B-B14F-4D97-AF65-F5344CB8AC3E}">
        <p14:creationId xmlns:p14="http://schemas.microsoft.com/office/powerpoint/2010/main" val="6245869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457200" y="550137"/>
            <a:ext cx="3836126" cy="646331"/>
          </a:xfrm>
          <a:prstGeom prst="rect">
            <a:avLst/>
          </a:prstGeom>
        </p:spPr>
        <p:txBody>
          <a:bodyPr wrap="square">
            <a:spAutoFit/>
          </a:bodyPr>
          <a:lstStyle/>
          <a:p>
            <a:pPr algn="r"/>
            <a:r>
              <a:rPr lang="pt-BR" dirty="0" smtClean="0"/>
              <a:t>LOCAL DA AGRESSÃO/2017</a:t>
            </a:r>
            <a:endParaRPr lang="pt-BR" dirty="0"/>
          </a:p>
          <a:p>
            <a:pPr algn="r"/>
            <a:r>
              <a:rPr lang="pt-BR" dirty="0"/>
              <a:t>Fonte</a:t>
            </a:r>
            <a:r>
              <a:rPr lang="pt-BR" dirty="0" smtClean="0"/>
              <a:t>: DISQUE </a:t>
            </a:r>
            <a:r>
              <a:rPr lang="pt-BR" dirty="0"/>
              <a:t>100 MDH</a:t>
            </a:r>
          </a:p>
        </p:txBody>
      </p:sp>
      <p:pic>
        <p:nvPicPr>
          <p:cNvPr id="4" name="Imagem 3"/>
          <p:cNvPicPr>
            <a:picLocks noChangeAspect="1"/>
          </p:cNvPicPr>
          <p:nvPr/>
        </p:nvPicPr>
        <p:blipFill>
          <a:blip r:embed="rId2"/>
          <a:stretch>
            <a:fillRect/>
          </a:stretch>
        </p:blipFill>
        <p:spPr>
          <a:xfrm>
            <a:off x="3596639" y="550137"/>
            <a:ext cx="6723017" cy="5409928"/>
          </a:xfrm>
          <a:prstGeom prst="rect">
            <a:avLst/>
          </a:prstGeom>
        </p:spPr>
      </p:pic>
    </p:spTree>
    <p:extLst>
      <p:ext uri="{BB962C8B-B14F-4D97-AF65-F5344CB8AC3E}">
        <p14:creationId xmlns:p14="http://schemas.microsoft.com/office/powerpoint/2010/main" val="4903685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SITUAÇÕES E FATORES DE RISCO</a:t>
            </a:r>
            <a:endParaRPr lang="pt-BR" dirty="0"/>
          </a:p>
        </p:txBody>
      </p:sp>
      <p:sp>
        <p:nvSpPr>
          <p:cNvPr id="3" name="CaixaDeTexto 2"/>
          <p:cNvSpPr txBox="1"/>
          <p:nvPr/>
        </p:nvSpPr>
        <p:spPr>
          <a:xfrm>
            <a:off x="1058943" y="2363608"/>
            <a:ext cx="4428308" cy="2862322"/>
          </a:xfrm>
          <a:prstGeom prst="rect">
            <a:avLst/>
          </a:prstGeom>
          <a:noFill/>
        </p:spPr>
        <p:txBody>
          <a:bodyPr wrap="square" rtlCol="0">
            <a:spAutoFit/>
          </a:bodyPr>
          <a:lstStyle/>
          <a:p>
            <a:r>
              <a:rPr lang="pt-BR" sz="2000" u="sng" dirty="0" smtClean="0"/>
              <a:t>ASSOCIADAS A VÍTIMA</a:t>
            </a:r>
          </a:p>
          <a:p>
            <a:endParaRPr lang="pt-BR" sz="2000" dirty="0" smtClean="0"/>
          </a:p>
          <a:p>
            <a:pPr marL="342900" indent="-342900">
              <a:buFont typeface="Arial" panose="020B0604020202020204" pitchFamily="34" charset="0"/>
              <a:buChar char="•"/>
            </a:pPr>
            <a:r>
              <a:rPr lang="pt-BR" sz="2000" dirty="0" smtClean="0"/>
              <a:t>Dependência física – sem condições de desenvolver as </a:t>
            </a:r>
            <a:r>
              <a:rPr lang="pt-BR" sz="2000" dirty="0" err="1" smtClean="0"/>
              <a:t>AVDs</a:t>
            </a:r>
            <a:endParaRPr lang="pt-BR" sz="2000" dirty="0" smtClean="0"/>
          </a:p>
          <a:p>
            <a:pPr marL="342900" indent="-342900">
              <a:buFont typeface="Arial" panose="020B0604020202020204" pitchFamily="34" charset="0"/>
              <a:buChar char="•"/>
            </a:pPr>
            <a:r>
              <a:rPr lang="pt-BR" sz="2000" dirty="0" smtClean="0"/>
              <a:t>Dependência psíquica: alteração das funções cognitivas</a:t>
            </a:r>
          </a:p>
          <a:p>
            <a:pPr marL="342900" indent="-342900">
              <a:buFont typeface="Arial" panose="020B0604020202020204" pitchFamily="34" charset="0"/>
              <a:buChar char="•"/>
            </a:pPr>
            <a:r>
              <a:rPr lang="pt-BR" sz="2000" dirty="0" smtClean="0"/>
              <a:t>Dependência emocional: transtornos emocionais</a:t>
            </a:r>
          </a:p>
          <a:p>
            <a:pPr marL="342900" indent="-342900">
              <a:buFont typeface="Arial" panose="020B0604020202020204" pitchFamily="34" charset="0"/>
              <a:buChar char="•"/>
            </a:pPr>
            <a:r>
              <a:rPr lang="pt-BR" sz="2000" dirty="0" smtClean="0"/>
              <a:t>Isolamento social</a:t>
            </a:r>
            <a:endParaRPr lang="pt-BR" sz="2000" dirty="0"/>
          </a:p>
        </p:txBody>
      </p:sp>
      <p:sp>
        <p:nvSpPr>
          <p:cNvPr id="6" name="CaixaDeTexto 5"/>
          <p:cNvSpPr txBox="1"/>
          <p:nvPr/>
        </p:nvSpPr>
        <p:spPr>
          <a:xfrm>
            <a:off x="6107921" y="2363608"/>
            <a:ext cx="4428308" cy="3170099"/>
          </a:xfrm>
          <a:prstGeom prst="rect">
            <a:avLst/>
          </a:prstGeom>
          <a:noFill/>
        </p:spPr>
        <p:txBody>
          <a:bodyPr wrap="square" rtlCol="0">
            <a:spAutoFit/>
          </a:bodyPr>
          <a:lstStyle/>
          <a:p>
            <a:r>
              <a:rPr lang="pt-BR" sz="2000" u="sng" dirty="0" smtClean="0"/>
              <a:t>ASSOCIADAS AO AGRESSOR</a:t>
            </a:r>
          </a:p>
          <a:p>
            <a:endParaRPr lang="pt-BR" sz="2000" dirty="0" smtClean="0"/>
          </a:p>
          <a:p>
            <a:pPr marL="342900" indent="-342900">
              <a:buFont typeface="Arial" panose="020B0604020202020204" pitchFamily="34" charset="0"/>
              <a:buChar char="•"/>
            </a:pPr>
            <a:r>
              <a:rPr lang="pt-BR" sz="2000" dirty="0" smtClean="0"/>
              <a:t>Estresse e isolamento social do cuidador</a:t>
            </a:r>
          </a:p>
          <a:p>
            <a:pPr marL="342900" indent="-342900">
              <a:buFont typeface="Arial" panose="020B0604020202020204" pitchFamily="34" charset="0"/>
              <a:buChar char="•"/>
            </a:pPr>
            <a:r>
              <a:rPr lang="pt-BR" sz="2000" dirty="0" smtClean="0"/>
              <a:t>Problemas econômicos ou dependência econômica da vítima</a:t>
            </a:r>
          </a:p>
          <a:p>
            <a:pPr marL="342900" indent="-342900">
              <a:buFont typeface="Arial" panose="020B0604020202020204" pitchFamily="34" charset="0"/>
              <a:buChar char="•"/>
            </a:pPr>
            <a:r>
              <a:rPr lang="pt-BR" sz="2000" dirty="0" smtClean="0"/>
              <a:t>Abuso de drogas</a:t>
            </a:r>
          </a:p>
          <a:p>
            <a:pPr marL="342900" indent="-342900">
              <a:buFont typeface="Arial" panose="020B0604020202020204" pitchFamily="34" charset="0"/>
              <a:buChar char="•"/>
            </a:pPr>
            <a:r>
              <a:rPr lang="pt-BR" sz="2000" dirty="0" smtClean="0"/>
              <a:t>Transtornos mentais</a:t>
            </a:r>
          </a:p>
          <a:p>
            <a:pPr marL="342900" indent="-342900">
              <a:buFont typeface="Arial" panose="020B0604020202020204" pitchFamily="34" charset="0"/>
              <a:buChar char="•"/>
            </a:pPr>
            <a:r>
              <a:rPr lang="pt-BR" sz="2000" dirty="0" smtClean="0"/>
              <a:t>Único cuidador - sobrecarga</a:t>
            </a:r>
          </a:p>
          <a:p>
            <a:pPr marL="342900" indent="-342900">
              <a:buFont typeface="Arial" panose="020B0604020202020204" pitchFamily="34" charset="0"/>
              <a:buChar char="•"/>
            </a:pPr>
            <a:endParaRPr lang="pt-BR" sz="2000" dirty="0" smtClean="0">
              <a:solidFill>
                <a:schemeClr val="bg1"/>
              </a:solidFill>
            </a:endParaRPr>
          </a:p>
        </p:txBody>
      </p:sp>
    </p:spTree>
    <p:extLst>
      <p:ext uri="{BB962C8B-B14F-4D97-AF65-F5344CB8AC3E}">
        <p14:creationId xmlns:p14="http://schemas.microsoft.com/office/powerpoint/2010/main" val="35508499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SITUAÇÕES E FATORES DE RISCO</a:t>
            </a:r>
            <a:endParaRPr lang="pt-BR" dirty="0"/>
          </a:p>
        </p:txBody>
      </p:sp>
      <p:sp>
        <p:nvSpPr>
          <p:cNvPr id="3" name="CaixaDeTexto 2"/>
          <p:cNvSpPr txBox="1"/>
          <p:nvPr/>
        </p:nvSpPr>
        <p:spPr>
          <a:xfrm>
            <a:off x="5921199" y="2707341"/>
            <a:ext cx="4464423" cy="3170099"/>
          </a:xfrm>
          <a:prstGeom prst="rect">
            <a:avLst/>
          </a:prstGeom>
          <a:noFill/>
        </p:spPr>
        <p:txBody>
          <a:bodyPr wrap="square" rtlCol="0">
            <a:spAutoFit/>
          </a:bodyPr>
          <a:lstStyle/>
          <a:p>
            <a:r>
              <a:rPr lang="pt-BR" sz="2000" dirty="0" smtClean="0"/>
              <a:t>VIOLÊNCIA INSTITUCIONAL</a:t>
            </a:r>
          </a:p>
          <a:p>
            <a:pPr marL="342900" indent="-342900">
              <a:buFont typeface="Arial" panose="020B0604020202020204" pitchFamily="34" charset="0"/>
              <a:buChar char="•"/>
            </a:pPr>
            <a:r>
              <a:rPr lang="pt-BR" sz="2000" dirty="0" smtClean="0"/>
              <a:t>Profissionais sem formação</a:t>
            </a:r>
          </a:p>
          <a:p>
            <a:pPr marL="342900" indent="-342900">
              <a:buFont typeface="Arial" panose="020B0604020202020204" pitchFamily="34" charset="0"/>
              <a:buChar char="•"/>
            </a:pPr>
            <a:r>
              <a:rPr lang="pt-BR" sz="2000" dirty="0" smtClean="0"/>
              <a:t>Baixos salários</a:t>
            </a:r>
          </a:p>
          <a:p>
            <a:pPr marL="342900" indent="-342900">
              <a:buFont typeface="Arial" panose="020B0604020202020204" pitchFamily="34" charset="0"/>
              <a:buChar char="•"/>
            </a:pPr>
            <a:r>
              <a:rPr lang="pt-BR" sz="2000" dirty="0" smtClean="0"/>
              <a:t>Sobrecarga de trabalho ou número insuficiente de profissionais</a:t>
            </a:r>
          </a:p>
          <a:p>
            <a:pPr marL="342900" indent="-342900">
              <a:buFont typeface="Arial" panose="020B0604020202020204" pitchFamily="34" charset="0"/>
              <a:buChar char="•"/>
            </a:pPr>
            <a:r>
              <a:rPr lang="pt-BR" sz="2000" dirty="0" smtClean="0"/>
              <a:t>Escassez de recursos materiais</a:t>
            </a:r>
          </a:p>
          <a:p>
            <a:pPr marL="342900" indent="-342900">
              <a:buFont typeface="Arial" panose="020B0604020202020204" pitchFamily="34" charset="0"/>
              <a:buChar char="•"/>
            </a:pPr>
            <a:r>
              <a:rPr lang="pt-BR" sz="2000" dirty="0" smtClean="0"/>
              <a:t>Normas de funcionamento inadequadas</a:t>
            </a:r>
          </a:p>
          <a:p>
            <a:pPr marL="342900" indent="-342900">
              <a:buFont typeface="Arial" panose="020B0604020202020204" pitchFamily="34" charset="0"/>
              <a:buChar char="•"/>
            </a:pPr>
            <a:r>
              <a:rPr lang="pt-BR" sz="2000" dirty="0" smtClean="0"/>
              <a:t>Falta de controle e fiscalização</a:t>
            </a:r>
          </a:p>
          <a:p>
            <a:endParaRPr lang="pt-BR" sz="2000" dirty="0"/>
          </a:p>
        </p:txBody>
      </p:sp>
      <p:sp>
        <p:nvSpPr>
          <p:cNvPr id="6" name="CaixaDeTexto 5"/>
          <p:cNvSpPr txBox="1"/>
          <p:nvPr/>
        </p:nvSpPr>
        <p:spPr>
          <a:xfrm>
            <a:off x="1142104" y="2707341"/>
            <a:ext cx="4464423" cy="2246769"/>
          </a:xfrm>
          <a:prstGeom prst="rect">
            <a:avLst/>
          </a:prstGeom>
          <a:noFill/>
        </p:spPr>
        <p:txBody>
          <a:bodyPr wrap="square" rtlCol="0">
            <a:spAutoFit/>
          </a:bodyPr>
          <a:lstStyle/>
          <a:p>
            <a:r>
              <a:rPr lang="pt-BR" sz="2000" dirty="0" smtClean="0"/>
              <a:t>QUESTÕES ESTRUTURAIS</a:t>
            </a:r>
          </a:p>
          <a:p>
            <a:pPr marL="342900" indent="-342900">
              <a:buFont typeface="Arial" panose="020B0604020202020204" pitchFamily="34" charset="0"/>
              <a:buChar char="•"/>
            </a:pPr>
            <a:r>
              <a:rPr lang="pt-BR" sz="2000" dirty="0" smtClean="0"/>
              <a:t>Pobreza absoluta</a:t>
            </a:r>
          </a:p>
          <a:p>
            <a:pPr marL="342900" indent="-342900">
              <a:buFont typeface="Arial" panose="020B0604020202020204" pitchFamily="34" charset="0"/>
              <a:buChar char="•"/>
            </a:pPr>
            <a:r>
              <a:rPr lang="pt-BR" sz="2000" dirty="0" smtClean="0"/>
              <a:t>Discriminação etária</a:t>
            </a:r>
          </a:p>
          <a:p>
            <a:pPr marL="342900" indent="-342900">
              <a:buFont typeface="Arial" panose="020B0604020202020204" pitchFamily="34" charset="0"/>
              <a:buChar char="•"/>
            </a:pPr>
            <a:r>
              <a:rPr lang="pt-BR" sz="2000" dirty="0" smtClean="0"/>
              <a:t>Estereótipos da velhice</a:t>
            </a:r>
          </a:p>
          <a:p>
            <a:pPr marL="342900" indent="-342900">
              <a:buFont typeface="Arial" panose="020B0604020202020204" pitchFamily="34" charset="0"/>
              <a:buChar char="•"/>
            </a:pPr>
            <a:r>
              <a:rPr lang="pt-BR" sz="2000" dirty="0" smtClean="0"/>
              <a:t>Relações intergeracionais</a:t>
            </a:r>
          </a:p>
          <a:p>
            <a:pPr marL="342900" indent="-342900">
              <a:buFont typeface="Arial" panose="020B0604020202020204" pitchFamily="34" charset="0"/>
              <a:buChar char="•"/>
            </a:pPr>
            <a:r>
              <a:rPr lang="pt-BR" sz="2000" dirty="0" smtClean="0"/>
              <a:t>Descumprimento das leis de proteção ao idoso</a:t>
            </a:r>
            <a:endParaRPr lang="pt-BR" sz="2000" dirty="0"/>
          </a:p>
        </p:txBody>
      </p:sp>
    </p:spTree>
    <p:extLst>
      <p:ext uri="{BB962C8B-B14F-4D97-AF65-F5344CB8AC3E}">
        <p14:creationId xmlns:p14="http://schemas.microsoft.com/office/powerpoint/2010/main" val="18394485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MEIOS DE AVALIAÇÃO DA VÍTIMA</a:t>
            </a:r>
            <a:endParaRPr lang="pt-BR" dirty="0"/>
          </a:p>
        </p:txBody>
      </p:sp>
      <p:sp>
        <p:nvSpPr>
          <p:cNvPr id="3" name="Retângulo 2"/>
          <p:cNvSpPr/>
          <p:nvPr/>
        </p:nvSpPr>
        <p:spPr>
          <a:xfrm>
            <a:off x="783771" y="2185745"/>
            <a:ext cx="9627326" cy="3477875"/>
          </a:xfrm>
          <a:prstGeom prst="rect">
            <a:avLst/>
          </a:prstGeom>
        </p:spPr>
        <p:txBody>
          <a:bodyPr wrap="square">
            <a:spAutoFit/>
          </a:bodyPr>
          <a:lstStyle/>
          <a:p>
            <a:pPr algn="just"/>
            <a:r>
              <a:rPr lang="pt-BR" sz="2000" b="1" u="sng" dirty="0"/>
              <a:t>AVALIAÇÃO </a:t>
            </a:r>
            <a:r>
              <a:rPr lang="pt-BR" sz="2000" b="1" u="sng" dirty="0" smtClean="0"/>
              <a:t>FÍSICA</a:t>
            </a:r>
          </a:p>
          <a:p>
            <a:pPr algn="just"/>
            <a:endParaRPr lang="pt-BR" sz="2000" b="1" dirty="0"/>
          </a:p>
          <a:p>
            <a:pPr algn="just"/>
            <a:r>
              <a:rPr lang="pt-BR" sz="2000" dirty="0"/>
              <a:t>• Grau de dependência: necessita de ajudar para realizar a maioria das suas</a:t>
            </a:r>
          </a:p>
          <a:p>
            <a:pPr algn="just"/>
            <a:r>
              <a:rPr lang="pt-BR" sz="2000" dirty="0"/>
              <a:t>atividades de vida diária (vestir, tomar banho, alimentação, </a:t>
            </a:r>
            <a:r>
              <a:rPr lang="pt-BR" sz="2000" dirty="0" err="1"/>
              <a:t>etc</a:t>
            </a:r>
            <a:r>
              <a:rPr lang="pt-BR" sz="2000" dirty="0"/>
              <a:t>)?</a:t>
            </a:r>
          </a:p>
          <a:p>
            <a:pPr algn="just"/>
            <a:r>
              <a:rPr lang="pt-BR" sz="2000" dirty="0"/>
              <a:t>• Idade: tem mais de 75 anos? Quanto mais idade, maior o risco de dependência.</a:t>
            </a:r>
          </a:p>
          <a:p>
            <a:pPr algn="just"/>
            <a:r>
              <a:rPr lang="pt-BR" sz="2000" dirty="0"/>
              <a:t>• Sono: Altera o sono do resto da família? Levanta-se diversas vezes à noite?</a:t>
            </a:r>
          </a:p>
          <a:p>
            <a:pPr algn="just"/>
            <a:r>
              <a:rPr lang="pt-BR" sz="2000" dirty="0"/>
              <a:t>• Dor: Tem alguma dor crônica que não está sendo tratada de forma adequada?</a:t>
            </a:r>
          </a:p>
          <a:p>
            <a:pPr algn="just"/>
            <a:r>
              <a:rPr lang="pt-BR" sz="2000" dirty="0"/>
              <a:t>• Higiene pessoal: Apresenta-se em condições satisfatórias de higiene? Tem forte odor? Suas roupas estão limpas ou muito velhas?</a:t>
            </a:r>
          </a:p>
          <a:p>
            <a:pPr algn="just"/>
            <a:r>
              <a:rPr lang="pt-BR" sz="2000" dirty="0"/>
              <a:t>• Alimentação: come bem? Perde peso frequentemente?</a:t>
            </a:r>
          </a:p>
          <a:p>
            <a:pPr algn="just"/>
            <a:r>
              <a:rPr lang="pt-BR" sz="2000" dirty="0"/>
              <a:t>• Quedas: a casa está preparada para evitar quedas?</a:t>
            </a:r>
          </a:p>
        </p:txBody>
      </p:sp>
    </p:spTree>
    <p:extLst>
      <p:ext uri="{BB962C8B-B14F-4D97-AF65-F5344CB8AC3E}">
        <p14:creationId xmlns:p14="http://schemas.microsoft.com/office/powerpoint/2010/main" val="353368757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MEIOS DE AVALIAÇÃO DA VÍTIMA</a:t>
            </a:r>
            <a:endParaRPr lang="pt-BR" dirty="0"/>
          </a:p>
        </p:txBody>
      </p:sp>
      <p:sp>
        <p:nvSpPr>
          <p:cNvPr id="3" name="Retângulo 2"/>
          <p:cNvSpPr/>
          <p:nvPr/>
        </p:nvSpPr>
        <p:spPr>
          <a:xfrm>
            <a:off x="666856" y="2094305"/>
            <a:ext cx="9627326" cy="4401205"/>
          </a:xfrm>
          <a:prstGeom prst="rect">
            <a:avLst/>
          </a:prstGeom>
        </p:spPr>
        <p:txBody>
          <a:bodyPr wrap="square">
            <a:spAutoFit/>
          </a:bodyPr>
          <a:lstStyle/>
          <a:p>
            <a:pPr algn="just"/>
            <a:r>
              <a:rPr lang="pt-BR" sz="2000" b="1" u="sng" dirty="0"/>
              <a:t>AVALIAÇÃO PSICOLÓGICA</a:t>
            </a:r>
          </a:p>
          <a:p>
            <a:pPr algn="just"/>
            <a:endParaRPr lang="pt-BR" sz="2000" b="1" dirty="0"/>
          </a:p>
          <a:p>
            <a:pPr algn="just"/>
            <a:r>
              <a:rPr lang="pt-BR" sz="2000" dirty="0"/>
              <a:t>• Solidão: passa muitas horas sozinho? Tem horários diferentes dos demais membros da família para alimentar, dormir ou realizar a higiene pessoal?</a:t>
            </a:r>
          </a:p>
          <a:p>
            <a:pPr algn="just"/>
            <a:r>
              <a:rPr lang="pt-BR" sz="2000" dirty="0"/>
              <a:t>• Comunicação: É incapaz de comunicar suas emoções, desejos, sentimentos? Mostra-se inibido? Quando lhe é feita uma pergunta, olha para o cuidador antes de responder, para observar a reação dele, como se tivesse "pedindo autorização" para poder responder?</a:t>
            </a:r>
          </a:p>
          <a:p>
            <a:pPr algn="just"/>
            <a:r>
              <a:rPr lang="pt-BR" sz="2000" dirty="0"/>
              <a:t>• Estado de ânimo: Parece assustado, desconfiado, tímido, como medo? Chora com facilidade, muda de humor de forma inexplicável?</a:t>
            </a:r>
          </a:p>
          <a:p>
            <a:pPr algn="just"/>
            <a:r>
              <a:rPr lang="pt-BR" sz="2000" dirty="0"/>
              <a:t>• Intimidade: a sua intimidade é respeitada?</a:t>
            </a:r>
          </a:p>
          <a:p>
            <a:pPr algn="just"/>
            <a:r>
              <a:rPr lang="pt-BR" sz="2000" dirty="0"/>
              <a:t>• Auto percepção: diz que se sente maltratada? Expressa desgosto quando se refere a convivência com a família?</a:t>
            </a:r>
          </a:p>
          <a:p>
            <a:pPr algn="just"/>
            <a:endParaRPr lang="pt-BR" sz="2000" dirty="0">
              <a:solidFill>
                <a:schemeClr val="bg1"/>
              </a:solidFill>
            </a:endParaRPr>
          </a:p>
        </p:txBody>
      </p:sp>
    </p:spTree>
    <p:extLst>
      <p:ext uri="{BB962C8B-B14F-4D97-AF65-F5344CB8AC3E}">
        <p14:creationId xmlns:p14="http://schemas.microsoft.com/office/powerpoint/2010/main" val="21333258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MEIOS DE AVALIAÇÃO DA VÍTIMA</a:t>
            </a:r>
            <a:endParaRPr lang="pt-BR" dirty="0"/>
          </a:p>
        </p:txBody>
      </p:sp>
      <p:sp>
        <p:nvSpPr>
          <p:cNvPr id="3" name="Retângulo 2"/>
          <p:cNvSpPr/>
          <p:nvPr/>
        </p:nvSpPr>
        <p:spPr>
          <a:xfrm>
            <a:off x="666856" y="2094305"/>
            <a:ext cx="9627326" cy="3170099"/>
          </a:xfrm>
          <a:prstGeom prst="rect">
            <a:avLst/>
          </a:prstGeom>
        </p:spPr>
        <p:txBody>
          <a:bodyPr wrap="square">
            <a:spAutoFit/>
          </a:bodyPr>
          <a:lstStyle/>
          <a:p>
            <a:r>
              <a:rPr lang="pt-BR" sz="2000" b="1" u="sng" dirty="0"/>
              <a:t>AVALIAÇÃO FINANCEIRA</a:t>
            </a:r>
          </a:p>
          <a:p>
            <a:endParaRPr lang="pt-BR" sz="2000" b="1" dirty="0"/>
          </a:p>
          <a:p>
            <a:r>
              <a:rPr lang="pt-BR" sz="2000" dirty="0"/>
              <a:t>• Autonomia: Necessita de ajuda para fazer uma compra ou vender seu patrimônio, controlar sua conta bancária ou cartão de segurado? Administra seus recursos financeiros com total liberdade ou delega a uma outra pessoa para administrar este assunto?</a:t>
            </a:r>
          </a:p>
          <a:p>
            <a:r>
              <a:rPr lang="pt-BR" sz="2000" dirty="0"/>
              <a:t>• Condições de moradia: reside com algum membro da família sem ajudar economicamente?</a:t>
            </a:r>
          </a:p>
          <a:p>
            <a:r>
              <a:rPr lang="pt-BR" sz="2000" dirty="0"/>
              <a:t>• Escassez de recursos: reclama que está sempre sem dinheiro?</a:t>
            </a:r>
          </a:p>
          <a:p>
            <a:pPr algn="just"/>
            <a:endParaRPr lang="pt-BR" sz="2000" dirty="0">
              <a:solidFill>
                <a:schemeClr val="bg1"/>
              </a:solidFill>
            </a:endParaRPr>
          </a:p>
        </p:txBody>
      </p:sp>
    </p:spTree>
    <p:extLst>
      <p:ext uri="{BB962C8B-B14F-4D97-AF65-F5344CB8AC3E}">
        <p14:creationId xmlns:p14="http://schemas.microsoft.com/office/powerpoint/2010/main" val="28363236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MEIOS DE AVALIAÇÃO DO AGRESSOR</a:t>
            </a:r>
            <a:endParaRPr lang="pt-BR" dirty="0"/>
          </a:p>
        </p:txBody>
      </p:sp>
      <p:sp>
        <p:nvSpPr>
          <p:cNvPr id="4" name="Retângulo 3"/>
          <p:cNvSpPr/>
          <p:nvPr/>
        </p:nvSpPr>
        <p:spPr>
          <a:xfrm>
            <a:off x="542958" y="2292761"/>
            <a:ext cx="10455967" cy="3785652"/>
          </a:xfrm>
          <a:prstGeom prst="rect">
            <a:avLst/>
          </a:prstGeom>
        </p:spPr>
        <p:txBody>
          <a:bodyPr wrap="square">
            <a:spAutoFit/>
          </a:bodyPr>
          <a:lstStyle/>
          <a:p>
            <a:r>
              <a:rPr lang="pt-BR" sz="2000" dirty="0"/>
              <a:t>• </a:t>
            </a:r>
            <a:r>
              <a:rPr lang="pt-BR" sz="2000" dirty="0" smtClean="0"/>
              <a:t>Tempo </a:t>
            </a:r>
            <a:r>
              <a:rPr lang="pt-BR" sz="2000" dirty="0"/>
              <a:t>do cuidado: O cuidador está na função há mais de dois anos?</a:t>
            </a:r>
          </a:p>
          <a:p>
            <a:r>
              <a:rPr lang="pt-BR" sz="2000" dirty="0"/>
              <a:t>• Capacitação: a pessoa que cuida está capacitada para fazê-lo? Tem os conhecimento, habilidades e atitudes precisas para a realização da tarefa?</a:t>
            </a:r>
          </a:p>
          <a:p>
            <a:r>
              <a:rPr lang="pt-BR" sz="2000" dirty="0"/>
              <a:t>• Divisão da tarefa: é o principal ou o único cuidador? Há revezamento na tarefa?</a:t>
            </a:r>
          </a:p>
          <a:p>
            <a:pPr algn="just"/>
            <a:r>
              <a:rPr lang="pt-BR" sz="2000" dirty="0"/>
              <a:t>• Alteração da rotina de vida: foi necessário renunciar um trabalho, férias, estudo para ser o cuidador da pessoa idosa? Tem dificuldades de encontrar tempo para si mesmo? Está isolado, sem relacionamento social, absorvido pela responsabilidade de cuidar?</a:t>
            </a:r>
          </a:p>
          <a:p>
            <a:r>
              <a:rPr lang="pt-BR" sz="2000" dirty="0"/>
              <a:t>• Alteração física e psicológica: apresenta sintomas de cansaço no exercício da tarefa? Tem sentimentos de desespero, de impotência, chora ou se irrita com facilidade quando fala do trabalho que realiza como cuidador? Tem problemas de saúde e sente que não pode cuidar de si porque está cuidando da pessoa idosa? Sofre dores crônicas que não têm explicação orgânica?</a:t>
            </a:r>
          </a:p>
        </p:txBody>
      </p:sp>
    </p:spTree>
    <p:extLst>
      <p:ext uri="{BB962C8B-B14F-4D97-AF65-F5344CB8AC3E}">
        <p14:creationId xmlns:p14="http://schemas.microsoft.com/office/powerpoint/2010/main" val="204694438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MEIOS DE AVALIAÇÃO DO AGRESSOR</a:t>
            </a:r>
            <a:endParaRPr lang="pt-BR" dirty="0"/>
          </a:p>
        </p:txBody>
      </p:sp>
      <p:sp>
        <p:nvSpPr>
          <p:cNvPr id="4" name="Retângulo 3"/>
          <p:cNvSpPr/>
          <p:nvPr/>
        </p:nvSpPr>
        <p:spPr>
          <a:xfrm>
            <a:off x="542958" y="2292761"/>
            <a:ext cx="10455967" cy="2862322"/>
          </a:xfrm>
          <a:prstGeom prst="rect">
            <a:avLst/>
          </a:prstGeom>
        </p:spPr>
        <p:txBody>
          <a:bodyPr wrap="square">
            <a:spAutoFit/>
          </a:bodyPr>
          <a:lstStyle/>
          <a:p>
            <a:pPr algn="just"/>
            <a:r>
              <a:rPr lang="pt-BR" sz="2000" dirty="0"/>
              <a:t>• Impacto econômico: realiza de forma gratuita a função? Tem dificuldades econômicas?</a:t>
            </a:r>
          </a:p>
          <a:p>
            <a:pPr algn="just"/>
            <a:r>
              <a:rPr lang="pt-BR" sz="2000" dirty="0"/>
              <a:t>• Relacionamento com a pessoa idosa: não se comunica com a pessoa idosa?</a:t>
            </a:r>
          </a:p>
          <a:p>
            <a:pPr algn="just"/>
            <a:r>
              <a:rPr lang="pt-BR" sz="2000" dirty="0"/>
              <a:t>• Recebe da pessoa idosa sinais de agradecimento pelo trabalho que o cuidador presta?</a:t>
            </a:r>
          </a:p>
          <a:p>
            <a:pPr algn="just"/>
            <a:r>
              <a:rPr lang="pt-BR" sz="2000" dirty="0"/>
              <a:t>• Relação com os serviços públicos: permite que sejam realizadas visitas domiciliares? Dificulta a intervenção dos profissionais?</a:t>
            </a:r>
          </a:p>
          <a:p>
            <a:pPr algn="just"/>
            <a:r>
              <a:rPr lang="pt-BR" sz="2000" dirty="0"/>
              <a:t>• Saúde mental: tem problemas com o uso de substancias químicas? Tem antecedentes de problemas relacionados com saúde mental? Está passando por algum problema de ordem pessoal de extrema importância?</a:t>
            </a:r>
          </a:p>
          <a:p>
            <a:endParaRPr lang="pt-BR" sz="2000" dirty="0">
              <a:solidFill>
                <a:schemeClr val="bg1"/>
              </a:solidFill>
            </a:endParaRPr>
          </a:p>
        </p:txBody>
      </p:sp>
    </p:spTree>
    <p:extLst>
      <p:ext uri="{BB962C8B-B14F-4D97-AF65-F5344CB8AC3E}">
        <p14:creationId xmlns:p14="http://schemas.microsoft.com/office/powerpoint/2010/main" val="20871031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42958" y="622111"/>
            <a:ext cx="9613861" cy="1350840"/>
          </a:xfrm>
        </p:spPr>
        <p:txBody>
          <a:bodyPr>
            <a:normAutofit fontScale="90000"/>
          </a:bodyPr>
          <a:lstStyle/>
          <a:p>
            <a:r>
              <a:rPr lang="pt-BR" b="1" dirty="0"/>
              <a:t>DIFICULDADES NA DETECTAÇÃO DA </a:t>
            </a:r>
            <a:r>
              <a:rPr lang="pt-BR" b="1" dirty="0" smtClean="0"/>
              <a:t>VIOLÊNCIA</a:t>
            </a:r>
            <a:br>
              <a:rPr lang="pt-BR" b="1" dirty="0" smtClean="0"/>
            </a:br>
            <a:r>
              <a:rPr lang="pt-BR" b="1" dirty="0" smtClean="0"/>
              <a:t>PESSOA </a:t>
            </a:r>
            <a:r>
              <a:rPr lang="pt-BR" b="1" dirty="0"/>
              <a:t>IDOSA </a:t>
            </a:r>
            <a:endParaRPr lang="pt-BR" dirty="0"/>
          </a:p>
        </p:txBody>
      </p:sp>
      <p:sp>
        <p:nvSpPr>
          <p:cNvPr id="5" name="Retângulo 4"/>
          <p:cNvSpPr/>
          <p:nvPr/>
        </p:nvSpPr>
        <p:spPr>
          <a:xfrm>
            <a:off x="542958" y="2079554"/>
            <a:ext cx="9828951" cy="4093428"/>
          </a:xfrm>
          <a:prstGeom prst="rect">
            <a:avLst/>
          </a:prstGeom>
        </p:spPr>
        <p:txBody>
          <a:bodyPr wrap="square">
            <a:spAutoFit/>
          </a:bodyPr>
          <a:lstStyle/>
          <a:p>
            <a:pPr algn="just"/>
            <a:r>
              <a:rPr lang="pt-BR" sz="2000" dirty="0"/>
              <a:t>• A negação da situação existente;</a:t>
            </a:r>
          </a:p>
          <a:p>
            <a:pPr algn="just"/>
            <a:r>
              <a:rPr lang="pt-BR" sz="2000" dirty="0"/>
              <a:t>• Medo de possíveis represálias; </a:t>
            </a:r>
          </a:p>
          <a:p>
            <a:pPr algn="just"/>
            <a:r>
              <a:rPr lang="pt-BR" sz="2000" dirty="0"/>
              <a:t>• Sentimento de culpa; </a:t>
            </a:r>
          </a:p>
          <a:p>
            <a:pPr algn="just"/>
            <a:r>
              <a:rPr lang="pt-BR" sz="2000" dirty="0"/>
              <a:t>• Vergonha; </a:t>
            </a:r>
          </a:p>
          <a:p>
            <a:pPr algn="just"/>
            <a:r>
              <a:rPr lang="pt-BR" sz="2000" dirty="0"/>
              <a:t>• Manter a reputação da família;</a:t>
            </a:r>
          </a:p>
          <a:p>
            <a:pPr algn="just"/>
            <a:r>
              <a:rPr lang="pt-BR" sz="2000" dirty="0"/>
              <a:t>• Chantagem emocional por parte do agressor;</a:t>
            </a:r>
          </a:p>
          <a:p>
            <a:pPr algn="just"/>
            <a:r>
              <a:rPr lang="pt-BR" sz="2000" dirty="0"/>
              <a:t>• Pensar que se relatar o fato ninguém acreditará na sua palavra;</a:t>
            </a:r>
          </a:p>
          <a:p>
            <a:pPr algn="just"/>
            <a:r>
              <a:rPr lang="pt-BR" sz="2000" dirty="0"/>
              <a:t>• Déficit cognitivo. (problemas de memória, de comunicação e outros distúrbios);</a:t>
            </a:r>
          </a:p>
          <a:p>
            <a:pPr algn="just"/>
            <a:r>
              <a:rPr lang="pt-BR" sz="2000" dirty="0"/>
              <a:t>• Acreditar que buscar ajuda é o reconhecimento do fracasso;</a:t>
            </a:r>
          </a:p>
          <a:p>
            <a:pPr algn="just"/>
            <a:r>
              <a:rPr lang="pt-BR" sz="2000" dirty="0"/>
              <a:t>• Isolamento </a:t>
            </a:r>
            <a:r>
              <a:rPr lang="pt-BR" sz="2000" dirty="0" smtClean="0"/>
              <a:t>social</a:t>
            </a:r>
            <a:r>
              <a:rPr lang="pt-BR" sz="2000" dirty="0"/>
              <a:t>;</a:t>
            </a:r>
          </a:p>
          <a:p>
            <a:pPr algn="just"/>
            <a:r>
              <a:rPr lang="pt-BR" sz="2000" dirty="0"/>
              <a:t>• Dependência exclusiva do cuidador para prover suas necessidades de vida diária;</a:t>
            </a:r>
          </a:p>
          <a:p>
            <a:pPr algn="just"/>
            <a:r>
              <a:rPr lang="pt-BR" sz="2000" dirty="0"/>
              <a:t>• Acreditar que ser maltratada faz parte do processo do envelhecimento: "isso é normal da idade</a:t>
            </a:r>
            <a:r>
              <a:rPr lang="pt-BR" sz="2000" dirty="0" smtClean="0"/>
              <a:t>“.</a:t>
            </a:r>
            <a:endParaRPr lang="pt-BR" sz="2000" dirty="0">
              <a:effectLst/>
            </a:endParaRPr>
          </a:p>
        </p:txBody>
      </p:sp>
    </p:spTree>
    <p:extLst>
      <p:ext uri="{BB962C8B-B14F-4D97-AF65-F5344CB8AC3E}">
        <p14:creationId xmlns:p14="http://schemas.microsoft.com/office/powerpoint/2010/main" val="386642509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42958" y="622111"/>
            <a:ext cx="9613861" cy="1350840"/>
          </a:xfrm>
        </p:spPr>
        <p:txBody>
          <a:bodyPr>
            <a:normAutofit fontScale="90000"/>
          </a:bodyPr>
          <a:lstStyle/>
          <a:p>
            <a:r>
              <a:rPr lang="pt-BR" b="1" dirty="0"/>
              <a:t>DIFICULDADES NA DETECTAÇÃO DA </a:t>
            </a:r>
            <a:r>
              <a:rPr lang="pt-BR" b="1" dirty="0" smtClean="0"/>
              <a:t>VIOLÊNCIA</a:t>
            </a:r>
            <a:br>
              <a:rPr lang="pt-BR" b="1" dirty="0" smtClean="0"/>
            </a:br>
            <a:r>
              <a:rPr lang="pt-BR" b="1" dirty="0" smtClean="0"/>
              <a:t>AGRESSOR</a:t>
            </a:r>
            <a:endParaRPr lang="pt-BR" dirty="0"/>
          </a:p>
        </p:txBody>
      </p:sp>
      <p:sp>
        <p:nvSpPr>
          <p:cNvPr id="5" name="Retângulo 4"/>
          <p:cNvSpPr/>
          <p:nvPr/>
        </p:nvSpPr>
        <p:spPr>
          <a:xfrm>
            <a:off x="542958" y="2432251"/>
            <a:ext cx="9907328" cy="2554545"/>
          </a:xfrm>
          <a:prstGeom prst="rect">
            <a:avLst/>
          </a:prstGeom>
        </p:spPr>
        <p:txBody>
          <a:bodyPr wrap="square">
            <a:spAutoFit/>
          </a:bodyPr>
          <a:lstStyle/>
          <a:p>
            <a:pPr algn="just"/>
            <a:r>
              <a:rPr lang="pt-BR" sz="2000" dirty="0"/>
              <a:t>• Negação. O agressor tem o mesmo sentimento da vítima: nega a ocorrência da violência;</a:t>
            </a:r>
          </a:p>
          <a:p>
            <a:pPr algn="just"/>
            <a:r>
              <a:rPr lang="pt-BR" sz="2000" dirty="0"/>
              <a:t>• Isolamento. O agressor pode tentar impedir que a vítima tenha acesso ao sistema de saúde e serviços sociais para evitar que os profissionais detectem a violência;</a:t>
            </a:r>
          </a:p>
          <a:p>
            <a:pPr algn="just"/>
            <a:r>
              <a:rPr lang="pt-BR" sz="2000" dirty="0"/>
              <a:t>• Medo do fracasso. Da mesma forma que a vítima, o agressor pode pensar que ao admitir a existência da violência e a busca de ajuda, estará atestando que as coisas não estão indo como deveria, e portanto, há o fracasso.</a:t>
            </a:r>
          </a:p>
          <a:p>
            <a:pPr algn="just"/>
            <a:endParaRPr lang="pt-BR" sz="2000" dirty="0">
              <a:solidFill>
                <a:schemeClr val="bg1"/>
              </a:solidFill>
              <a:effectLst/>
            </a:endParaRPr>
          </a:p>
        </p:txBody>
      </p:sp>
    </p:spTree>
    <p:extLst>
      <p:ext uri="{BB962C8B-B14F-4D97-AF65-F5344CB8AC3E}">
        <p14:creationId xmlns:p14="http://schemas.microsoft.com/office/powerpoint/2010/main" val="11355696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42958" y="622111"/>
            <a:ext cx="9613861" cy="1350840"/>
          </a:xfrm>
        </p:spPr>
        <p:txBody>
          <a:bodyPr>
            <a:normAutofit fontScale="90000"/>
          </a:bodyPr>
          <a:lstStyle/>
          <a:p>
            <a:r>
              <a:rPr lang="pt-BR" b="1" dirty="0"/>
              <a:t>DIFICULDADES NA DETECTAÇÃO DA </a:t>
            </a:r>
            <a:r>
              <a:rPr lang="pt-BR" b="1" dirty="0" smtClean="0"/>
              <a:t>VIOLÊNCIA</a:t>
            </a:r>
            <a:br>
              <a:rPr lang="pt-BR" b="1" dirty="0" smtClean="0"/>
            </a:br>
            <a:r>
              <a:rPr lang="pt-BR" b="1" dirty="0" smtClean="0"/>
              <a:t>PROFISSIONAIS</a:t>
            </a:r>
            <a:endParaRPr lang="pt-BR" dirty="0"/>
          </a:p>
        </p:txBody>
      </p:sp>
      <p:sp>
        <p:nvSpPr>
          <p:cNvPr id="5" name="Retângulo 4"/>
          <p:cNvSpPr/>
          <p:nvPr/>
        </p:nvSpPr>
        <p:spPr>
          <a:xfrm>
            <a:off x="542958" y="2131805"/>
            <a:ext cx="9907328" cy="3785652"/>
          </a:xfrm>
          <a:prstGeom prst="rect">
            <a:avLst/>
          </a:prstGeom>
        </p:spPr>
        <p:txBody>
          <a:bodyPr wrap="square">
            <a:spAutoFit/>
          </a:bodyPr>
          <a:lstStyle/>
          <a:p>
            <a:pPr algn="just"/>
            <a:r>
              <a:rPr lang="pt-BR" sz="2000" dirty="0"/>
              <a:t>• Falta de informação;</a:t>
            </a:r>
          </a:p>
          <a:p>
            <a:pPr algn="just"/>
            <a:r>
              <a:rPr lang="pt-BR" sz="2000" dirty="0"/>
              <a:t>• Ausência de protocolos para a detecção, avaliação e intervenção nas situações de violência;</a:t>
            </a:r>
          </a:p>
          <a:p>
            <a:pPr algn="just"/>
            <a:r>
              <a:rPr lang="pt-BR" sz="2000" dirty="0"/>
              <a:t>• Ausência de meios adequados para diagnosticar de forma diferencial a violência (lesões e traumatismos x desidratação, desnutrição, hipotermia ou quedas);</a:t>
            </a:r>
          </a:p>
          <a:p>
            <a:pPr algn="just"/>
            <a:r>
              <a:rPr lang="pt-BR" sz="2000" dirty="0"/>
              <a:t>• Acreditar no mito de que a família sempre proporciona apoio e amor aos idosos;</a:t>
            </a:r>
          </a:p>
          <a:p>
            <a:pPr algn="just"/>
            <a:r>
              <a:rPr lang="pt-BR" sz="2000" dirty="0"/>
              <a:t>• Medo de que a pessoa responsável pelo idoso tome represálias contra a pessoa idosa;</a:t>
            </a:r>
          </a:p>
          <a:p>
            <a:pPr algn="just"/>
            <a:r>
              <a:rPr lang="pt-BR" sz="2000" dirty="0"/>
              <a:t>• Não querer envolver-se com questões </a:t>
            </a:r>
            <a:r>
              <a:rPr lang="pt-BR" sz="2000" dirty="0" smtClean="0"/>
              <a:t>legais ou sentir-se </a:t>
            </a:r>
            <a:r>
              <a:rPr lang="pt-BR" sz="2000" dirty="0"/>
              <a:t>impotente mediante as situações de </a:t>
            </a:r>
            <a:r>
              <a:rPr lang="pt-BR" sz="2000" dirty="0" smtClean="0"/>
              <a:t>violência;</a:t>
            </a:r>
            <a:endParaRPr lang="pt-BR" sz="2000" dirty="0"/>
          </a:p>
          <a:p>
            <a:pPr algn="just"/>
            <a:r>
              <a:rPr lang="pt-BR" sz="2000" dirty="0" smtClean="0"/>
              <a:t>• </a:t>
            </a:r>
            <a:r>
              <a:rPr lang="pt-BR" sz="2000" dirty="0"/>
              <a:t>Manter </a:t>
            </a:r>
            <a:r>
              <a:rPr lang="pt-BR" sz="2000" dirty="0" smtClean="0"/>
              <a:t>atitudes culturais de “não se meter”, “culpar </a:t>
            </a:r>
            <a:r>
              <a:rPr lang="pt-BR" sz="2000" dirty="0"/>
              <a:t>a pessoa </a:t>
            </a:r>
            <a:r>
              <a:rPr lang="pt-BR" sz="2000" dirty="0" smtClean="0"/>
              <a:t>idosa” ou acreditar </a:t>
            </a:r>
            <a:r>
              <a:rPr lang="pt-BR" sz="2000" dirty="0"/>
              <a:t>que se a vítima quisesse, ela poderia ter saído da situação sozinha.</a:t>
            </a:r>
            <a:endParaRPr lang="pt-BR" sz="2000" dirty="0">
              <a:effectLst/>
            </a:endParaRPr>
          </a:p>
        </p:txBody>
      </p:sp>
    </p:spTree>
    <p:extLst>
      <p:ext uri="{BB962C8B-B14F-4D97-AF65-F5344CB8AC3E}">
        <p14:creationId xmlns:p14="http://schemas.microsoft.com/office/powerpoint/2010/main" val="286591769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42958" y="622111"/>
            <a:ext cx="9613861" cy="1350840"/>
          </a:xfrm>
        </p:spPr>
        <p:txBody>
          <a:bodyPr>
            <a:normAutofit/>
          </a:bodyPr>
          <a:lstStyle/>
          <a:p>
            <a:r>
              <a:rPr lang="pt-BR" b="1" dirty="0" smtClean="0"/>
              <a:t>O QUE OBSERVAR NO IDOSO</a:t>
            </a:r>
            <a:endParaRPr lang="pt-BR" dirty="0"/>
          </a:p>
        </p:txBody>
      </p:sp>
      <p:sp>
        <p:nvSpPr>
          <p:cNvPr id="5" name="Retângulo 4"/>
          <p:cNvSpPr/>
          <p:nvPr/>
        </p:nvSpPr>
        <p:spPr>
          <a:xfrm>
            <a:off x="542958" y="2131805"/>
            <a:ext cx="9907328" cy="3477875"/>
          </a:xfrm>
          <a:prstGeom prst="rect">
            <a:avLst/>
          </a:prstGeom>
        </p:spPr>
        <p:txBody>
          <a:bodyPr wrap="square">
            <a:spAutoFit/>
          </a:bodyPr>
          <a:lstStyle/>
          <a:p>
            <a:pPr algn="just"/>
            <a:r>
              <a:rPr lang="pt-BR" sz="2000" dirty="0"/>
              <a:t>• Parece ter medo de um familiar ou de um cuidador profissional;</a:t>
            </a:r>
          </a:p>
          <a:p>
            <a:pPr algn="just"/>
            <a:r>
              <a:rPr lang="pt-BR" sz="2000" dirty="0"/>
              <a:t>• Não querer responder quando se pergunta, ou olha para o cuidador antes de responder;</a:t>
            </a:r>
          </a:p>
          <a:p>
            <a:pPr algn="just"/>
            <a:r>
              <a:rPr lang="pt-BR" sz="2000" dirty="0"/>
              <a:t>• Se comportamento muda quando o cuidador entra ou sai do espaço físico onde se encontra;</a:t>
            </a:r>
          </a:p>
          <a:p>
            <a:pPr algn="just"/>
            <a:r>
              <a:rPr lang="pt-BR" sz="2000" dirty="0"/>
              <a:t>• Manifesta sentimento de solidão, diz que precisa de amigos, família, dinheiro, </a:t>
            </a:r>
            <a:r>
              <a:rPr lang="pt-BR" sz="2000" dirty="0" err="1"/>
              <a:t>etc</a:t>
            </a:r>
            <a:r>
              <a:rPr lang="pt-BR" sz="2000" dirty="0"/>
              <a:t>;</a:t>
            </a:r>
          </a:p>
          <a:p>
            <a:pPr algn="just"/>
            <a:r>
              <a:rPr lang="pt-BR" sz="2000" dirty="0"/>
              <a:t>• Expressa frases que indicam baixo autoestima: "não sirvo pra nada", "só estou incomodando“;</a:t>
            </a:r>
          </a:p>
          <a:p>
            <a:pPr algn="just"/>
            <a:r>
              <a:rPr lang="pt-BR" sz="2000" dirty="0"/>
              <a:t>• Se refere ao cuidador como uma pessoa com "gênio forte" ou que está frequentemente "cansada“;</a:t>
            </a:r>
          </a:p>
          <a:p>
            <a:pPr algn="just"/>
            <a:r>
              <a:rPr lang="pt-BR" sz="2000" dirty="0"/>
              <a:t>• Mostra exagerado respeito ao cuidador</a:t>
            </a:r>
            <a:r>
              <a:rPr lang="pt-BR" sz="2000" dirty="0" smtClean="0"/>
              <a:t>.</a:t>
            </a:r>
            <a:endParaRPr lang="pt-BR" sz="2000" dirty="0"/>
          </a:p>
        </p:txBody>
      </p:sp>
    </p:spTree>
    <p:extLst>
      <p:ext uri="{BB962C8B-B14F-4D97-AF65-F5344CB8AC3E}">
        <p14:creationId xmlns:p14="http://schemas.microsoft.com/office/powerpoint/2010/main" val="67853641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42958" y="622111"/>
            <a:ext cx="9613861" cy="1350840"/>
          </a:xfrm>
        </p:spPr>
        <p:txBody>
          <a:bodyPr>
            <a:normAutofit/>
          </a:bodyPr>
          <a:lstStyle/>
          <a:p>
            <a:r>
              <a:rPr lang="pt-BR" b="1" dirty="0" smtClean="0"/>
              <a:t>O QUE OBSERVAR NO SUPOSTO AGRESSOR</a:t>
            </a:r>
            <a:endParaRPr lang="pt-BR" dirty="0"/>
          </a:p>
        </p:txBody>
      </p:sp>
      <p:sp>
        <p:nvSpPr>
          <p:cNvPr id="5" name="Retângulo 4"/>
          <p:cNvSpPr/>
          <p:nvPr/>
        </p:nvSpPr>
        <p:spPr>
          <a:xfrm>
            <a:off x="542958" y="2131805"/>
            <a:ext cx="9907328" cy="4093428"/>
          </a:xfrm>
          <a:prstGeom prst="rect">
            <a:avLst/>
          </a:prstGeom>
        </p:spPr>
        <p:txBody>
          <a:bodyPr wrap="square">
            <a:spAutoFit/>
          </a:bodyPr>
          <a:lstStyle/>
          <a:p>
            <a:pPr algn="just"/>
            <a:r>
              <a:rPr lang="pt-BR" sz="2000" dirty="0"/>
              <a:t>• Sofre um importante nível de estresse ou sobrecarga nos cuidados com a pessoa idosa;</a:t>
            </a:r>
          </a:p>
          <a:p>
            <a:pPr algn="just"/>
            <a:r>
              <a:rPr lang="pt-BR" sz="2000" dirty="0"/>
              <a:t>• Dificulta ou evita que o profissional e a pessoa idosa conversem em particular;</a:t>
            </a:r>
          </a:p>
          <a:p>
            <a:pPr algn="just"/>
            <a:r>
              <a:rPr lang="pt-BR" sz="2000" dirty="0"/>
              <a:t>• Insiste em contestar as perguntas dirigidas a pessoa idosa;</a:t>
            </a:r>
          </a:p>
          <a:p>
            <a:pPr algn="just"/>
            <a:r>
              <a:rPr lang="pt-BR" sz="2000" dirty="0"/>
              <a:t>• </a:t>
            </a:r>
            <a:r>
              <a:rPr lang="pt-BR" sz="2000" dirty="0" smtClean="0"/>
              <a:t>Não </a:t>
            </a:r>
            <a:r>
              <a:rPr lang="pt-BR" sz="2000" dirty="0"/>
              <a:t>está satisfeito com o fato de ter de cuidar da pessoa idosa;</a:t>
            </a:r>
          </a:p>
          <a:p>
            <a:pPr algn="just"/>
            <a:r>
              <a:rPr lang="pt-BR" sz="2000" dirty="0"/>
              <a:t>• Mostra descontrole emocional, fica sempre na defensiva;</a:t>
            </a:r>
          </a:p>
          <a:p>
            <a:pPr algn="just"/>
            <a:r>
              <a:rPr lang="pt-BR" sz="2000" dirty="0"/>
              <a:t>• Mostra-se excessivamente "controlador" nas atividades que a pessoa idosa realiza na vida cotidiana;</a:t>
            </a:r>
          </a:p>
          <a:p>
            <a:pPr algn="just"/>
            <a:r>
              <a:rPr lang="pt-BR" sz="2000" dirty="0"/>
              <a:t>• Tenta convencer aos profissionais de que a pessoa idosa é "louca" ou "</a:t>
            </a:r>
            <a:r>
              <a:rPr lang="pt-BR" sz="2000" dirty="0" err="1"/>
              <a:t>demenciada</a:t>
            </a:r>
            <a:r>
              <a:rPr lang="pt-BR" sz="2000" dirty="0"/>
              <a:t>“;</a:t>
            </a:r>
          </a:p>
          <a:p>
            <a:pPr algn="just"/>
            <a:r>
              <a:rPr lang="pt-BR" sz="2000" dirty="0"/>
              <a:t>• </a:t>
            </a:r>
            <a:r>
              <a:rPr lang="pt-BR" sz="2000" dirty="0" err="1"/>
              <a:t>Culpabiliza</a:t>
            </a:r>
            <a:r>
              <a:rPr lang="pt-BR" sz="2000" dirty="0"/>
              <a:t> o idoso por tudo que acontece, inclusive nas suas condições de saúde.</a:t>
            </a:r>
          </a:p>
          <a:p>
            <a:pPr algn="just"/>
            <a:endParaRPr lang="pt-BR" sz="2000" dirty="0"/>
          </a:p>
          <a:p>
            <a:endParaRPr lang="pt-BR" sz="2000" dirty="0"/>
          </a:p>
        </p:txBody>
      </p:sp>
    </p:spTree>
    <p:extLst>
      <p:ext uri="{BB962C8B-B14F-4D97-AF65-F5344CB8AC3E}">
        <p14:creationId xmlns:p14="http://schemas.microsoft.com/office/powerpoint/2010/main" val="215654639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42958" y="622111"/>
            <a:ext cx="9613861" cy="1350840"/>
          </a:xfrm>
        </p:spPr>
        <p:txBody>
          <a:bodyPr>
            <a:normAutofit/>
          </a:bodyPr>
          <a:lstStyle/>
          <a:p>
            <a:r>
              <a:rPr lang="pt-BR" b="1" dirty="0" smtClean="0"/>
              <a:t>O QUE OBSERVAR NA RELAÇÃO IDOSO E  SUPOSTO AGRESSOR</a:t>
            </a:r>
            <a:endParaRPr lang="pt-BR" dirty="0"/>
          </a:p>
        </p:txBody>
      </p:sp>
      <p:sp>
        <p:nvSpPr>
          <p:cNvPr id="5" name="Retângulo 4"/>
          <p:cNvSpPr/>
          <p:nvPr/>
        </p:nvSpPr>
        <p:spPr>
          <a:xfrm>
            <a:off x="542958" y="2131805"/>
            <a:ext cx="9907328" cy="2554545"/>
          </a:xfrm>
          <a:prstGeom prst="rect">
            <a:avLst/>
          </a:prstGeom>
        </p:spPr>
        <p:txBody>
          <a:bodyPr wrap="square">
            <a:spAutoFit/>
          </a:bodyPr>
          <a:lstStyle/>
          <a:p>
            <a:pPr algn="just"/>
            <a:r>
              <a:rPr lang="pt-BR" sz="2000" dirty="0"/>
              <a:t>• Observar as histórias divergentes, contraditórias ou estranhas acerca de como um determinado fato ocorreu;</a:t>
            </a:r>
          </a:p>
          <a:p>
            <a:pPr algn="just"/>
            <a:r>
              <a:rPr lang="pt-BR" sz="2000" dirty="0"/>
              <a:t>• Observar se há relação conflitiva entre o cuidador e a pessoa idosa, com frequentes discussões, insultos, </a:t>
            </a:r>
            <a:r>
              <a:rPr lang="pt-BR" sz="2000" dirty="0" err="1"/>
              <a:t>etc</a:t>
            </a:r>
            <a:r>
              <a:rPr lang="pt-BR" sz="2000" dirty="0"/>
              <a:t>;</a:t>
            </a:r>
          </a:p>
          <a:p>
            <a:pPr algn="just"/>
            <a:r>
              <a:rPr lang="pt-BR" sz="2000" dirty="0"/>
              <a:t>• Se houve conflitos ou crises familiares recentes;</a:t>
            </a:r>
          </a:p>
          <a:p>
            <a:pPr algn="just"/>
            <a:r>
              <a:rPr lang="pt-BR" sz="2000" dirty="0"/>
              <a:t>• O cuidador mostra-se hostil, cansado ou impaciente durante a entrevista e a pessoa idosa está demasiadamente agitada ou indiferente na sua presença</a:t>
            </a:r>
          </a:p>
          <a:p>
            <a:pPr algn="just"/>
            <a:r>
              <a:rPr lang="pt-BR" sz="2000" dirty="0"/>
              <a:t>• A relação </a:t>
            </a:r>
            <a:r>
              <a:rPr lang="pt-BR" sz="2000" dirty="0" smtClean="0"/>
              <a:t>entre </a:t>
            </a:r>
            <a:r>
              <a:rPr lang="pt-BR" sz="2000" dirty="0"/>
              <a:t>os dois é de indiferença mútua</a:t>
            </a:r>
            <a:r>
              <a:rPr lang="pt-BR" sz="2000" dirty="0" smtClean="0"/>
              <a:t>.</a:t>
            </a:r>
            <a:endParaRPr lang="pt-BR" sz="2000" dirty="0"/>
          </a:p>
        </p:txBody>
      </p:sp>
    </p:spTree>
    <p:extLst>
      <p:ext uri="{BB962C8B-B14F-4D97-AF65-F5344CB8AC3E}">
        <p14:creationId xmlns:p14="http://schemas.microsoft.com/office/powerpoint/2010/main" val="24462717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ext Box 1"/>
          <p:cNvSpPr txBox="1">
            <a:spLocks noChangeArrowheads="1"/>
          </p:cNvSpPr>
          <p:nvPr/>
        </p:nvSpPr>
        <p:spPr bwMode="auto">
          <a:xfrm>
            <a:off x="1040915" y="932849"/>
            <a:ext cx="7772400" cy="5744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Times New Roman" panose="02020603050405020304" pitchFamily="18" charset="0"/>
                <a:ea typeface="Microsoft YaHei" panose="020B0503020204020204" pitchFamily="34" charset="-122"/>
              </a:defRPr>
            </a:lvl9pPr>
          </a:lstStyle>
          <a:p>
            <a:pPr algn="just">
              <a:buClrTx/>
              <a:buFontTx/>
              <a:buNone/>
            </a:pPr>
            <a:r>
              <a:rPr lang="pt-BR" altLang="pt-BR" sz="2800" b="1" dirty="0" smtClean="0">
                <a:solidFill>
                  <a:schemeClr val="tx1"/>
                </a:solidFill>
                <a:latin typeface="+mn-lt"/>
                <a:cs typeface="Arial" panose="020B0604020202020204" pitchFamily="34" charset="0"/>
              </a:rPr>
              <a:t>NOTIFICAÇÃO COMPULSÓRIA</a:t>
            </a:r>
            <a:endParaRPr lang="pt-BR" altLang="pt-BR" sz="2800" b="1" dirty="0">
              <a:solidFill>
                <a:schemeClr val="tx1"/>
              </a:solidFill>
              <a:latin typeface="+mn-lt"/>
              <a:cs typeface="Arial" panose="020B0604020202020204" pitchFamily="34" charset="0"/>
            </a:endParaRPr>
          </a:p>
        </p:txBody>
      </p:sp>
      <p:sp>
        <p:nvSpPr>
          <p:cNvPr id="8194" name="Text Box 2"/>
          <p:cNvSpPr txBox="1">
            <a:spLocks noChangeArrowheads="1"/>
          </p:cNvSpPr>
          <p:nvPr/>
        </p:nvSpPr>
        <p:spPr bwMode="auto">
          <a:xfrm>
            <a:off x="1040915" y="1919960"/>
            <a:ext cx="9428648" cy="313709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9pPr>
          </a:lstStyle>
          <a:p>
            <a:pPr marL="0" indent="0" algn="just">
              <a:spcBef>
                <a:spcPts val="800"/>
              </a:spcBef>
              <a:buClr>
                <a:srgbClr val="0099CC"/>
              </a:buClr>
              <a:buSzPct val="70000"/>
            </a:pPr>
            <a:r>
              <a:rPr lang="pt-BR" altLang="pt-BR" b="1" dirty="0">
                <a:solidFill>
                  <a:schemeClr val="tx1"/>
                </a:solidFill>
                <a:latin typeface="+mn-lt"/>
              </a:rPr>
              <a:t>Notificação</a:t>
            </a:r>
            <a:r>
              <a:rPr lang="pt-BR" altLang="pt-BR" dirty="0">
                <a:solidFill>
                  <a:schemeClr val="tx1"/>
                </a:solidFill>
                <a:latin typeface="+mn-lt"/>
              </a:rPr>
              <a:t>: dar conhecimento</a:t>
            </a:r>
          </a:p>
          <a:p>
            <a:pPr marL="0" indent="0" algn="just">
              <a:spcBef>
                <a:spcPts val="800"/>
              </a:spcBef>
              <a:buClr>
                <a:srgbClr val="0099CC"/>
              </a:buClr>
              <a:buSzPct val="70000"/>
            </a:pPr>
            <a:r>
              <a:rPr lang="pt-BR" altLang="pt-BR" b="1" dirty="0">
                <a:solidFill>
                  <a:schemeClr val="tx1"/>
                </a:solidFill>
                <a:latin typeface="+mn-lt"/>
              </a:rPr>
              <a:t>Compulsória</a:t>
            </a:r>
            <a:r>
              <a:rPr lang="pt-BR" altLang="pt-BR" dirty="0">
                <a:solidFill>
                  <a:schemeClr val="tx1"/>
                </a:solidFill>
                <a:latin typeface="+mn-lt"/>
              </a:rPr>
              <a:t>: obriga a dar conhecimento de alguma coisa para alguém</a:t>
            </a:r>
          </a:p>
          <a:p>
            <a:pPr marL="0" indent="0" algn="just">
              <a:spcBef>
                <a:spcPts val="800"/>
              </a:spcBef>
              <a:buClr>
                <a:srgbClr val="0099CC"/>
              </a:buClr>
              <a:buSzPct val="70000"/>
            </a:pPr>
            <a:r>
              <a:rPr lang="pt-BR" altLang="pt-BR" b="1" dirty="0">
                <a:solidFill>
                  <a:schemeClr val="tx1"/>
                </a:solidFill>
                <a:latin typeface="+mn-lt"/>
              </a:rPr>
              <a:t>Notificação</a:t>
            </a:r>
            <a:r>
              <a:rPr lang="pt-BR" altLang="pt-BR" dirty="0">
                <a:solidFill>
                  <a:schemeClr val="tx1"/>
                </a:solidFill>
                <a:latin typeface="+mn-lt"/>
              </a:rPr>
              <a:t> constitui poderoso instrumento de proteção e medida que permite articular ações solidárias e reconstruir relações afetivas.</a:t>
            </a:r>
          </a:p>
          <a:p>
            <a:pPr marL="0" indent="0" algn="just">
              <a:spcBef>
                <a:spcPts val="600"/>
              </a:spcBef>
              <a:buClr>
                <a:srgbClr val="0099CC"/>
              </a:buClr>
              <a:buSzPct val="70000"/>
            </a:pPr>
            <a:r>
              <a:rPr lang="pt-BR" altLang="pt-BR" b="1" dirty="0">
                <a:solidFill>
                  <a:schemeClr val="tx1"/>
                </a:solidFill>
                <a:latin typeface="+mn-lt"/>
              </a:rPr>
              <a:t>São obrigados à notificar:</a:t>
            </a:r>
            <a:r>
              <a:rPr lang="pt-BR" altLang="pt-BR" dirty="0">
                <a:solidFill>
                  <a:schemeClr val="tx1"/>
                </a:solidFill>
                <a:latin typeface="+mn-lt"/>
              </a:rPr>
              <a:t> Médicos, Enfermeiros, Odontólogos, Farmacêuticos, Psicólogos e Agentes de saúde, Responsáveis por organizações e estabelecimentos públicos e particulares de saúde;</a:t>
            </a:r>
          </a:p>
          <a:p>
            <a:pPr marL="0" indent="0" algn="just">
              <a:spcBef>
                <a:spcPts val="800"/>
              </a:spcBef>
              <a:buClr>
                <a:srgbClr val="0099CC"/>
              </a:buClr>
              <a:buSzPct val="70000"/>
            </a:pPr>
            <a:endParaRPr lang="pt-BR" altLang="pt-BR" dirty="0">
              <a:solidFill>
                <a:schemeClr val="tx1"/>
              </a:solidFill>
              <a:latin typeface="+mn-lt"/>
            </a:endParaRPr>
          </a:p>
        </p:txBody>
      </p:sp>
    </p:spTree>
    <p:extLst>
      <p:ext uri="{BB962C8B-B14F-4D97-AF65-F5344CB8AC3E}">
        <p14:creationId xmlns:p14="http://schemas.microsoft.com/office/powerpoint/2010/main" val="33742975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1040915" y="2101681"/>
            <a:ext cx="9371498" cy="25969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9pPr>
          </a:lstStyle>
          <a:p>
            <a:pPr marL="342900" indent="-342900" algn="just">
              <a:lnSpc>
                <a:spcPct val="80000"/>
              </a:lnSpc>
              <a:spcBef>
                <a:spcPts val="500"/>
              </a:spcBef>
              <a:buClr>
                <a:srgbClr val="0099CC"/>
              </a:buClr>
              <a:buSzPct val="70000"/>
              <a:buFont typeface="Arial" panose="020B0604020202020204" pitchFamily="34" charset="0"/>
              <a:buChar char="•"/>
            </a:pPr>
            <a:r>
              <a:rPr lang="pt-BR" altLang="pt-BR" dirty="0">
                <a:solidFill>
                  <a:schemeClr val="tx1"/>
                </a:solidFill>
                <a:latin typeface="+mn-lt"/>
              </a:rPr>
              <a:t>Preservação e segurança das vítimas;</a:t>
            </a:r>
          </a:p>
          <a:p>
            <a:pPr marL="342900" indent="-342900" algn="just">
              <a:lnSpc>
                <a:spcPct val="80000"/>
              </a:lnSpc>
              <a:spcBef>
                <a:spcPts val="500"/>
              </a:spcBef>
              <a:buClr>
                <a:srgbClr val="0099CC"/>
              </a:buClr>
              <a:buSzPct val="70000"/>
              <a:buFont typeface="Arial" panose="020B0604020202020204" pitchFamily="34" charset="0"/>
              <a:buChar char="•"/>
            </a:pPr>
            <a:r>
              <a:rPr lang="pt-BR" altLang="pt-BR" dirty="0">
                <a:solidFill>
                  <a:schemeClr val="tx1"/>
                </a:solidFill>
                <a:latin typeface="+mn-lt"/>
              </a:rPr>
              <a:t>Prevenção e erradicação da violência;</a:t>
            </a:r>
          </a:p>
          <a:p>
            <a:pPr marL="342900" indent="-342900" algn="just">
              <a:lnSpc>
                <a:spcPct val="80000"/>
              </a:lnSpc>
              <a:spcBef>
                <a:spcPts val="500"/>
              </a:spcBef>
              <a:buClr>
                <a:srgbClr val="0099CC"/>
              </a:buClr>
              <a:buSzPct val="70000"/>
              <a:buFont typeface="Arial" panose="020B0604020202020204" pitchFamily="34" charset="0"/>
              <a:buChar char="•"/>
            </a:pPr>
            <a:r>
              <a:rPr lang="pt-BR" altLang="pt-BR" dirty="0">
                <a:solidFill>
                  <a:schemeClr val="tx1"/>
                </a:solidFill>
                <a:latin typeface="+mn-lt"/>
              </a:rPr>
              <a:t>Construção de dados e estatísticas;</a:t>
            </a:r>
          </a:p>
          <a:p>
            <a:pPr marL="342900" indent="-342900" algn="just">
              <a:lnSpc>
                <a:spcPct val="80000"/>
              </a:lnSpc>
              <a:spcBef>
                <a:spcPts val="500"/>
              </a:spcBef>
              <a:buClr>
                <a:srgbClr val="0099CC"/>
              </a:buClr>
              <a:buSzPct val="70000"/>
              <a:buFont typeface="Arial" panose="020B0604020202020204" pitchFamily="34" charset="0"/>
              <a:buChar char="•"/>
            </a:pPr>
            <a:r>
              <a:rPr lang="pt-BR" altLang="pt-BR" dirty="0">
                <a:solidFill>
                  <a:schemeClr val="tx1"/>
                </a:solidFill>
                <a:latin typeface="+mn-lt"/>
              </a:rPr>
              <a:t>Melhor implantação de Políticas Públicas (Federal, Estadual e Municipal);</a:t>
            </a:r>
          </a:p>
          <a:p>
            <a:pPr marL="342900" indent="-342900" algn="just">
              <a:lnSpc>
                <a:spcPct val="80000"/>
              </a:lnSpc>
              <a:spcBef>
                <a:spcPts val="500"/>
              </a:spcBef>
              <a:buClr>
                <a:srgbClr val="0099CC"/>
              </a:buClr>
              <a:buSzPct val="70000"/>
              <a:buFont typeface="Arial" panose="020B0604020202020204" pitchFamily="34" charset="0"/>
              <a:buChar char="•"/>
            </a:pPr>
            <a:r>
              <a:rPr lang="pt-BR" altLang="pt-BR" dirty="0">
                <a:solidFill>
                  <a:schemeClr val="tx1"/>
                </a:solidFill>
                <a:latin typeface="+mn-lt"/>
              </a:rPr>
              <a:t>Cumprimento dos Direitos e Garantias Constitucionais;</a:t>
            </a:r>
          </a:p>
          <a:p>
            <a:pPr marL="342900" indent="-342900" algn="just">
              <a:lnSpc>
                <a:spcPct val="80000"/>
              </a:lnSpc>
              <a:spcBef>
                <a:spcPts val="500"/>
              </a:spcBef>
              <a:buClr>
                <a:srgbClr val="0099CC"/>
              </a:buClr>
              <a:buSzPct val="70000"/>
              <a:buFont typeface="Arial" panose="020B0604020202020204" pitchFamily="34" charset="0"/>
              <a:buChar char="•"/>
            </a:pPr>
            <a:r>
              <a:rPr lang="pt-BR" altLang="pt-BR" dirty="0">
                <a:solidFill>
                  <a:schemeClr val="tx1"/>
                </a:solidFill>
                <a:latin typeface="+mn-lt"/>
              </a:rPr>
              <a:t>Colocar as vítimas ou prováveis vítimas, à salvo de toda forma de</a:t>
            </a:r>
            <a:r>
              <a:rPr lang="pt-BR" altLang="pt-BR" b="1" dirty="0">
                <a:solidFill>
                  <a:schemeClr val="tx1"/>
                </a:solidFill>
                <a:latin typeface="+mn-lt"/>
              </a:rPr>
              <a:t>: </a:t>
            </a:r>
            <a:r>
              <a:rPr lang="pt-BR" altLang="pt-BR" dirty="0">
                <a:solidFill>
                  <a:schemeClr val="tx1"/>
                </a:solidFill>
                <a:latin typeface="+mn-lt"/>
              </a:rPr>
              <a:t>negligência, discriminação, exploração, violência, crueldade, opressão.</a:t>
            </a:r>
          </a:p>
          <a:p>
            <a:pPr marL="0" indent="0" algn="just">
              <a:lnSpc>
                <a:spcPct val="80000"/>
              </a:lnSpc>
              <a:spcBef>
                <a:spcPts val="500"/>
              </a:spcBef>
              <a:buClr>
                <a:srgbClr val="0099CC"/>
              </a:buClr>
              <a:buSzPct val="70000"/>
            </a:pPr>
            <a:endParaRPr lang="pt-BR" altLang="pt-BR" sz="2000" dirty="0">
              <a:solidFill>
                <a:schemeClr val="tx1"/>
              </a:solidFill>
              <a:latin typeface="+mn-lt"/>
            </a:endParaRPr>
          </a:p>
        </p:txBody>
      </p:sp>
      <p:sp>
        <p:nvSpPr>
          <p:cNvPr id="4" name="CaixaDeTexto 3"/>
          <p:cNvSpPr txBox="1"/>
          <p:nvPr/>
        </p:nvSpPr>
        <p:spPr>
          <a:xfrm>
            <a:off x="1040915" y="1033912"/>
            <a:ext cx="10157171" cy="523220"/>
          </a:xfrm>
          <a:prstGeom prst="rect">
            <a:avLst/>
          </a:prstGeom>
          <a:noFill/>
        </p:spPr>
        <p:txBody>
          <a:bodyPr wrap="square" rtlCol="0">
            <a:spAutoFit/>
          </a:bodyPr>
          <a:lstStyle/>
          <a:p>
            <a:r>
              <a:rPr lang="pt-BR" sz="2800" b="1" dirty="0"/>
              <a:t>OBJETIVO DA NOTIFICAÇÃO COMPULSÓRIA	</a:t>
            </a:r>
          </a:p>
        </p:txBody>
      </p:sp>
    </p:spTree>
    <p:extLst>
      <p:ext uri="{BB962C8B-B14F-4D97-AF65-F5344CB8AC3E}">
        <p14:creationId xmlns:p14="http://schemas.microsoft.com/office/powerpoint/2010/main" val="200341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914306" y="1069145"/>
            <a:ext cx="9498892" cy="45157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9pPr>
          </a:lstStyle>
          <a:p>
            <a:pPr marL="0" indent="0" algn="just">
              <a:spcBef>
                <a:spcPts val="600"/>
              </a:spcBef>
              <a:buClr>
                <a:srgbClr val="0099CC"/>
              </a:buClr>
              <a:buSzPct val="70000"/>
            </a:pPr>
            <a:r>
              <a:rPr lang="pt-BR" altLang="pt-BR" b="1" dirty="0">
                <a:solidFill>
                  <a:schemeClr val="tx1"/>
                </a:solidFill>
                <a:latin typeface="+mn-lt"/>
              </a:rPr>
              <a:t>CONSTITUIÇÃO FEDERAL</a:t>
            </a:r>
          </a:p>
          <a:p>
            <a:pPr marL="0" indent="0" algn="just">
              <a:spcBef>
                <a:spcPts val="600"/>
              </a:spcBef>
              <a:buClr>
                <a:srgbClr val="0099CC"/>
              </a:buClr>
              <a:buSzPct val="70000"/>
            </a:pPr>
            <a:r>
              <a:rPr lang="pt-BR" altLang="pt-BR" dirty="0">
                <a:solidFill>
                  <a:schemeClr val="tx1"/>
                </a:solidFill>
                <a:latin typeface="+mn-lt"/>
              </a:rPr>
              <a:t>Art.  </a:t>
            </a:r>
            <a:r>
              <a:rPr lang="pt-BR" altLang="pt-BR" dirty="0" smtClean="0">
                <a:solidFill>
                  <a:schemeClr val="tx1"/>
                </a:solidFill>
                <a:latin typeface="+mn-lt"/>
              </a:rPr>
              <a:t>1º: PRINCÍPIO </a:t>
            </a:r>
            <a:r>
              <a:rPr lang="pt-BR" altLang="pt-BR" dirty="0">
                <a:solidFill>
                  <a:schemeClr val="tx1"/>
                </a:solidFill>
                <a:latin typeface="+mn-lt"/>
              </a:rPr>
              <a:t>DA DIGNIDADE DA PESSOA HUMANA</a:t>
            </a:r>
          </a:p>
          <a:p>
            <a:pPr marL="0" indent="0" algn="just">
              <a:spcBef>
                <a:spcPts val="600"/>
              </a:spcBef>
              <a:buClr>
                <a:srgbClr val="0099CC"/>
              </a:buClr>
              <a:buSzPct val="70000"/>
            </a:pPr>
            <a:r>
              <a:rPr lang="pt-BR" altLang="pt-BR" dirty="0">
                <a:solidFill>
                  <a:schemeClr val="tx1"/>
                </a:solidFill>
                <a:latin typeface="+mn-lt"/>
              </a:rPr>
              <a:t>Art. </a:t>
            </a:r>
            <a:r>
              <a:rPr lang="pt-BR" altLang="pt-BR" dirty="0" smtClean="0">
                <a:solidFill>
                  <a:schemeClr val="tx1"/>
                </a:solidFill>
                <a:latin typeface="+mn-lt"/>
              </a:rPr>
              <a:t>6°: DIREITOS </a:t>
            </a:r>
            <a:r>
              <a:rPr lang="pt-BR" altLang="pt-BR" dirty="0">
                <a:solidFill>
                  <a:schemeClr val="tx1"/>
                </a:solidFill>
                <a:latin typeface="+mn-lt"/>
              </a:rPr>
              <a:t>SOCIAIS: Garantia à Educação, Saúde, Segurança, Assistência aos desamparados</a:t>
            </a:r>
          </a:p>
          <a:p>
            <a:pPr marL="0" indent="0" algn="just">
              <a:spcBef>
                <a:spcPts val="600"/>
              </a:spcBef>
              <a:buClr>
                <a:srgbClr val="0099CC"/>
              </a:buClr>
              <a:buSzPct val="70000"/>
            </a:pPr>
            <a:r>
              <a:rPr lang="pt-BR" altLang="pt-BR" dirty="0">
                <a:solidFill>
                  <a:schemeClr val="tx1"/>
                </a:solidFill>
                <a:latin typeface="+mn-lt"/>
              </a:rPr>
              <a:t>Art. </a:t>
            </a:r>
            <a:r>
              <a:rPr lang="pt-BR" altLang="pt-BR" dirty="0" smtClean="0">
                <a:solidFill>
                  <a:schemeClr val="tx1"/>
                </a:solidFill>
                <a:latin typeface="+mn-lt"/>
              </a:rPr>
              <a:t>226, </a:t>
            </a:r>
            <a:r>
              <a:rPr lang="pt-BR" altLang="pt-BR" dirty="0">
                <a:solidFill>
                  <a:schemeClr val="tx1"/>
                </a:solidFill>
                <a:latin typeface="+mn-lt"/>
              </a:rPr>
              <a:t>§ </a:t>
            </a:r>
            <a:r>
              <a:rPr lang="pt-BR" altLang="pt-BR" dirty="0" smtClean="0">
                <a:solidFill>
                  <a:schemeClr val="tx1"/>
                </a:solidFill>
                <a:latin typeface="+mn-lt"/>
              </a:rPr>
              <a:t>8º: </a:t>
            </a:r>
            <a:r>
              <a:rPr lang="pt-BR" altLang="pt-BR" dirty="0">
                <a:solidFill>
                  <a:schemeClr val="tx1"/>
                </a:solidFill>
                <a:latin typeface="+mn-lt"/>
              </a:rPr>
              <a:t>O Estado assegurará a assistência à família na pessoa de cada um dos que a integram, criando mecanismos para coibir a violência no âmbito de suas relações.</a:t>
            </a:r>
          </a:p>
          <a:p>
            <a:pPr marL="0" indent="0" algn="just">
              <a:spcBef>
                <a:spcPts val="600"/>
              </a:spcBef>
              <a:buClr>
                <a:srgbClr val="0099CC"/>
              </a:buClr>
              <a:buSzPct val="70000"/>
            </a:pPr>
            <a:r>
              <a:rPr lang="pt-BR" altLang="pt-BR" dirty="0">
                <a:solidFill>
                  <a:schemeClr val="tx1"/>
                </a:solidFill>
                <a:latin typeface="+mn-lt"/>
              </a:rPr>
              <a:t>Art. </a:t>
            </a:r>
            <a:r>
              <a:rPr lang="pt-BR" altLang="pt-BR" dirty="0" smtClean="0">
                <a:solidFill>
                  <a:schemeClr val="tx1"/>
                </a:solidFill>
                <a:latin typeface="+mn-lt"/>
              </a:rPr>
              <a:t>230: </a:t>
            </a:r>
            <a:r>
              <a:rPr lang="pt-BR" altLang="pt-BR" dirty="0">
                <a:solidFill>
                  <a:schemeClr val="tx1"/>
                </a:solidFill>
                <a:latin typeface="+mn-lt"/>
              </a:rPr>
              <a:t>A família, a sociedade e o Estado têm o dever de amparar as pessoas idosas, assegurando sua participação na comunidade, defendendo sua dignidade e bem-estar e garantindo-lhes o direito à vida</a:t>
            </a:r>
            <a:r>
              <a:rPr lang="pt-BR" altLang="pt-BR" dirty="0" smtClean="0">
                <a:solidFill>
                  <a:schemeClr val="tx1"/>
                </a:solidFill>
                <a:latin typeface="+mn-lt"/>
              </a:rPr>
              <a:t>.</a:t>
            </a:r>
          </a:p>
          <a:p>
            <a:pPr marL="0" indent="0" algn="just">
              <a:spcBef>
                <a:spcPts val="600"/>
              </a:spcBef>
              <a:buClr>
                <a:srgbClr val="0099CC"/>
              </a:buClr>
              <a:buSzPct val="70000"/>
            </a:pPr>
            <a:r>
              <a:rPr lang="pt-BR" altLang="pt-BR" b="1" dirty="0" smtClean="0">
                <a:solidFill>
                  <a:schemeClr val="tx1"/>
                </a:solidFill>
                <a:latin typeface="+mn-lt"/>
              </a:rPr>
              <a:t>E ESTATUTO DO IDOSO</a:t>
            </a:r>
            <a:endParaRPr lang="pt-BR" altLang="pt-BR" b="1" dirty="0">
              <a:solidFill>
                <a:schemeClr val="tx1"/>
              </a:solidFill>
              <a:latin typeface="Arial" panose="020B0604020202020204" pitchFamily="34" charset="0"/>
            </a:endParaRPr>
          </a:p>
        </p:txBody>
      </p:sp>
      <p:sp>
        <p:nvSpPr>
          <p:cNvPr id="4" name="CaixaDeTexto 3"/>
          <p:cNvSpPr txBox="1"/>
          <p:nvPr/>
        </p:nvSpPr>
        <p:spPr>
          <a:xfrm>
            <a:off x="914306" y="302392"/>
            <a:ext cx="10157171" cy="523220"/>
          </a:xfrm>
          <a:prstGeom prst="rect">
            <a:avLst/>
          </a:prstGeom>
          <a:noFill/>
        </p:spPr>
        <p:txBody>
          <a:bodyPr wrap="square" rtlCol="0">
            <a:spAutoFit/>
          </a:bodyPr>
          <a:lstStyle/>
          <a:p>
            <a:r>
              <a:rPr lang="pt-BR" sz="2800" b="1" dirty="0"/>
              <a:t>BASE LEGAL	</a:t>
            </a:r>
          </a:p>
        </p:txBody>
      </p:sp>
    </p:spTree>
    <p:extLst>
      <p:ext uri="{BB962C8B-B14F-4D97-AF65-F5344CB8AC3E}">
        <p14:creationId xmlns:p14="http://schemas.microsoft.com/office/powerpoint/2010/main" val="3876918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678823" y="931481"/>
            <a:ext cx="10909489" cy="55215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1225" algn="l"/>
                <a:tab pos="1825625" algn="l"/>
                <a:tab pos="2740025" algn="l"/>
                <a:tab pos="3654425" algn="l"/>
                <a:tab pos="4568825" algn="l"/>
                <a:tab pos="5483225" algn="l"/>
                <a:tab pos="6397625" algn="l"/>
                <a:tab pos="7312025" algn="l"/>
                <a:tab pos="8226425" algn="l"/>
                <a:tab pos="9140825" algn="l"/>
                <a:tab pos="10055225" algn="l"/>
              </a:tabLst>
              <a:defRPr sz="2400">
                <a:solidFill>
                  <a:srgbClr val="000000"/>
                </a:solidFill>
                <a:latin typeface="Times New Roman" panose="02020603050405020304" pitchFamily="18" charset="0"/>
                <a:ea typeface="Microsoft YaHei" panose="020B0503020204020204" pitchFamily="34" charset="-122"/>
              </a:defRPr>
            </a:lvl9pPr>
          </a:lstStyle>
          <a:p>
            <a:pPr marL="0" indent="0" algn="just">
              <a:spcBef>
                <a:spcPts val="600"/>
              </a:spcBef>
              <a:buClr>
                <a:srgbClr val="0099CC"/>
              </a:buClr>
              <a:buSzPct val="70000"/>
            </a:pPr>
            <a:r>
              <a:rPr lang="pt-BR" altLang="pt-BR" sz="2200" b="1" dirty="0" smtClean="0">
                <a:solidFill>
                  <a:schemeClr val="tx1"/>
                </a:solidFill>
                <a:latin typeface="+mn-lt"/>
              </a:rPr>
              <a:t>SUGESTÃO DE PESQUISA: </a:t>
            </a:r>
          </a:p>
          <a:p>
            <a:pPr marL="0" indent="0" algn="just">
              <a:spcBef>
                <a:spcPts val="600"/>
              </a:spcBef>
              <a:buClr>
                <a:srgbClr val="0099CC"/>
              </a:buClr>
              <a:buSzPct val="70000"/>
            </a:pPr>
            <a:r>
              <a:rPr lang="pt-BR" altLang="pt-BR" sz="2200" dirty="0" smtClean="0">
                <a:solidFill>
                  <a:schemeClr val="tx1"/>
                </a:solidFill>
                <a:latin typeface="+mn-lt"/>
              </a:rPr>
              <a:t>http</a:t>
            </a:r>
            <a:r>
              <a:rPr lang="pt-BR" altLang="pt-BR" sz="2200" dirty="0">
                <a:solidFill>
                  <a:schemeClr val="tx1"/>
                </a:solidFill>
                <a:latin typeface="+mn-lt"/>
              </a:rPr>
              <a:t>://</a:t>
            </a:r>
            <a:r>
              <a:rPr lang="pt-BR" altLang="pt-BR" sz="2200" dirty="0" smtClean="0">
                <a:solidFill>
                  <a:schemeClr val="tx1"/>
                </a:solidFill>
                <a:latin typeface="+mn-lt"/>
              </a:rPr>
              <a:t>portalsinan.saude.gov.br/violencia-interpessoal-autoprovocada</a:t>
            </a:r>
          </a:p>
          <a:p>
            <a:pPr marL="0" indent="0" algn="just">
              <a:spcBef>
                <a:spcPts val="600"/>
              </a:spcBef>
              <a:buClr>
                <a:srgbClr val="0099CC"/>
              </a:buClr>
              <a:buSzPct val="70000"/>
            </a:pPr>
            <a:r>
              <a:rPr lang="pt-BR" sz="2200" b="1" dirty="0" smtClean="0">
                <a:solidFill>
                  <a:schemeClr val="tx1"/>
                </a:solidFill>
              </a:rPr>
              <a:t>Portaria 204/2016, Ministério da Saúde</a:t>
            </a:r>
          </a:p>
          <a:p>
            <a:pPr marL="0" indent="0" algn="just">
              <a:spcBef>
                <a:spcPts val="600"/>
              </a:spcBef>
              <a:buClr>
                <a:srgbClr val="0099CC"/>
              </a:buClr>
              <a:buSzPct val="70000"/>
            </a:pPr>
            <a:r>
              <a:rPr lang="pt-BR" sz="2200" dirty="0" smtClean="0">
                <a:solidFill>
                  <a:schemeClr val="tx1"/>
                </a:solidFill>
              </a:rPr>
              <a:t>Art. 1°, VI </a:t>
            </a:r>
            <a:r>
              <a:rPr lang="pt-BR" sz="2200" dirty="0">
                <a:solidFill>
                  <a:schemeClr val="tx1"/>
                </a:solidFill>
              </a:rPr>
              <a:t>- notificação compulsória: comunicação obrigatória à autoridade de saúde, realizada pelos médicos, profissionais de saúde ou responsáveis pelos estabelecimentos de saúde, públicos ou privados, sobre a ocorrência de suspeita ou confirmação de doença, agravo ou evento de saúde pública, descritos no anexo, podendo ser imediata ou semanal;</a:t>
            </a:r>
            <a:endParaRPr lang="pt-BR" sz="2200" dirty="0" smtClean="0">
              <a:solidFill>
                <a:schemeClr val="tx1"/>
              </a:solidFill>
            </a:endParaRPr>
          </a:p>
          <a:p>
            <a:pPr marL="0" indent="0" algn="just">
              <a:spcBef>
                <a:spcPts val="600"/>
              </a:spcBef>
              <a:buClr>
                <a:srgbClr val="0099CC"/>
              </a:buClr>
              <a:buSzPct val="70000"/>
            </a:pPr>
            <a:r>
              <a:rPr lang="pt-BR" sz="2200" dirty="0" smtClean="0">
                <a:solidFill>
                  <a:schemeClr val="tx1"/>
                </a:solidFill>
              </a:rPr>
              <a:t>Art</a:t>
            </a:r>
            <a:r>
              <a:rPr lang="pt-BR" sz="2200" dirty="0">
                <a:solidFill>
                  <a:schemeClr val="tx1"/>
                </a:solidFill>
              </a:rPr>
              <a:t>. 3º A notificação compulsória é obrigatória para os </a:t>
            </a:r>
            <a:r>
              <a:rPr lang="pt-BR" sz="2200" dirty="0" err="1">
                <a:solidFill>
                  <a:schemeClr val="tx1"/>
                </a:solidFill>
              </a:rPr>
              <a:t>mé</a:t>
            </a:r>
            <a:r>
              <a:rPr lang="pt-BR" sz="2200" dirty="0">
                <a:solidFill>
                  <a:schemeClr val="tx1"/>
                </a:solidFill>
              </a:rPr>
              <a:t>- </a:t>
            </a:r>
            <a:r>
              <a:rPr lang="pt-BR" sz="2200" dirty="0" err="1">
                <a:solidFill>
                  <a:schemeClr val="tx1"/>
                </a:solidFill>
              </a:rPr>
              <a:t>dicos</a:t>
            </a:r>
            <a:r>
              <a:rPr lang="pt-BR" sz="2200" dirty="0">
                <a:solidFill>
                  <a:schemeClr val="tx1"/>
                </a:solidFill>
              </a:rPr>
              <a:t>, outros profissionais de saúde ou responsáveis pelos serviços públicos e privados de saúde, que prestam assistência ao paciente, em conformidade com o art. 8º da Lei nº 6.259, de 30 de outubro de 1975</a:t>
            </a:r>
            <a:r>
              <a:rPr lang="pt-BR" sz="2200" dirty="0" smtClean="0">
                <a:solidFill>
                  <a:schemeClr val="tx1"/>
                </a:solidFill>
              </a:rPr>
              <a:t>.</a:t>
            </a:r>
          </a:p>
          <a:p>
            <a:pPr marL="0" indent="0" algn="just">
              <a:spcBef>
                <a:spcPts val="600"/>
              </a:spcBef>
              <a:buClr>
                <a:srgbClr val="0099CC"/>
              </a:buClr>
              <a:buSzPct val="70000"/>
            </a:pPr>
            <a:r>
              <a:rPr lang="pt-BR" sz="2200" b="1" dirty="0" smtClean="0">
                <a:solidFill>
                  <a:schemeClr val="tx1"/>
                </a:solidFill>
              </a:rPr>
              <a:t>Portaria 242/2015, Secretaria de Estado da Saúde:</a:t>
            </a:r>
          </a:p>
          <a:p>
            <a:pPr marL="0" indent="0" algn="just">
              <a:spcBef>
                <a:spcPts val="600"/>
              </a:spcBef>
              <a:buClr>
                <a:srgbClr val="0099CC"/>
              </a:buClr>
              <a:buSzPct val="70000"/>
            </a:pPr>
            <a:r>
              <a:rPr lang="pt-BR" sz="2200" dirty="0" smtClean="0">
                <a:solidFill>
                  <a:schemeClr val="tx1"/>
                </a:solidFill>
              </a:rPr>
              <a:t>Art. 4° A inobservância das obrigações estabelecidas nesta portaria sujeitará o infrator à aplicação das penalidades previstas na legislação.</a:t>
            </a:r>
          </a:p>
          <a:p>
            <a:pPr marL="0" indent="0" algn="just">
              <a:spcBef>
                <a:spcPts val="600"/>
              </a:spcBef>
              <a:buClr>
                <a:srgbClr val="0099CC"/>
              </a:buClr>
              <a:buSzPct val="70000"/>
            </a:pPr>
            <a:endParaRPr lang="pt-BR" altLang="pt-BR" sz="2200" dirty="0">
              <a:solidFill>
                <a:schemeClr val="tx1"/>
              </a:solidFill>
              <a:latin typeface="+mn-lt"/>
            </a:endParaRPr>
          </a:p>
          <a:p>
            <a:pPr marL="0" indent="0" algn="just">
              <a:spcBef>
                <a:spcPts val="600"/>
              </a:spcBef>
              <a:buClr>
                <a:srgbClr val="0099CC"/>
              </a:buClr>
              <a:buSzPct val="70000"/>
            </a:pPr>
            <a:endParaRPr lang="pt-BR" altLang="pt-BR" sz="2200" dirty="0">
              <a:solidFill>
                <a:schemeClr val="tx1"/>
              </a:solidFill>
              <a:latin typeface="+mn-lt"/>
            </a:endParaRPr>
          </a:p>
        </p:txBody>
      </p:sp>
      <p:sp>
        <p:nvSpPr>
          <p:cNvPr id="4" name="CaixaDeTexto 3"/>
          <p:cNvSpPr txBox="1"/>
          <p:nvPr/>
        </p:nvSpPr>
        <p:spPr>
          <a:xfrm>
            <a:off x="678823" y="302392"/>
            <a:ext cx="10157171" cy="523220"/>
          </a:xfrm>
          <a:prstGeom prst="rect">
            <a:avLst/>
          </a:prstGeom>
          <a:noFill/>
        </p:spPr>
        <p:txBody>
          <a:bodyPr wrap="square" rtlCol="0">
            <a:spAutoFit/>
          </a:bodyPr>
          <a:lstStyle/>
          <a:p>
            <a:r>
              <a:rPr lang="pt-BR" sz="2800" b="1" dirty="0"/>
              <a:t>BASE LEGAL</a:t>
            </a:r>
            <a:r>
              <a:rPr lang="pt-BR" sz="2800" b="1" dirty="0">
                <a:solidFill>
                  <a:schemeClr val="bg1"/>
                </a:solidFill>
              </a:rPr>
              <a:t>	</a:t>
            </a:r>
          </a:p>
        </p:txBody>
      </p:sp>
    </p:spTree>
    <p:extLst>
      <p:ext uri="{BB962C8B-B14F-4D97-AF65-F5344CB8AC3E}">
        <p14:creationId xmlns:p14="http://schemas.microsoft.com/office/powerpoint/2010/main" val="40002470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1040916" y="916346"/>
            <a:ext cx="7712765" cy="523220"/>
          </a:xfrm>
          <a:prstGeom prst="rect">
            <a:avLst/>
          </a:prstGeom>
          <a:noFill/>
        </p:spPr>
        <p:txBody>
          <a:bodyPr wrap="square" rtlCol="0">
            <a:spAutoFit/>
          </a:bodyPr>
          <a:lstStyle/>
          <a:p>
            <a:r>
              <a:rPr lang="pt-BR" sz="2800" b="1" dirty="0"/>
              <a:t>ONDE DENUNCIAR?</a:t>
            </a:r>
          </a:p>
        </p:txBody>
      </p:sp>
      <p:sp>
        <p:nvSpPr>
          <p:cNvPr id="5" name="Retângulo 4"/>
          <p:cNvSpPr/>
          <p:nvPr/>
        </p:nvSpPr>
        <p:spPr>
          <a:xfrm>
            <a:off x="1040916" y="2020660"/>
            <a:ext cx="8839201" cy="2308324"/>
          </a:xfrm>
          <a:prstGeom prst="rect">
            <a:avLst/>
          </a:prstGeom>
        </p:spPr>
        <p:txBody>
          <a:bodyPr wrap="square">
            <a:spAutoFit/>
          </a:bodyPr>
          <a:lstStyle/>
          <a:p>
            <a:r>
              <a:rPr lang="pt-BR" sz="2400" dirty="0"/>
              <a:t>• DISQUE 100</a:t>
            </a:r>
          </a:p>
          <a:p>
            <a:r>
              <a:rPr lang="pt-BR" sz="2400" dirty="0" smtClean="0"/>
              <a:t>•</a:t>
            </a:r>
            <a:r>
              <a:rPr lang="pt-BR" sz="2400" dirty="0"/>
              <a:t>DPCAMI - DELEGACIA </a:t>
            </a:r>
            <a:r>
              <a:rPr lang="pt-BR" sz="2400" dirty="0" smtClean="0"/>
              <a:t>ESPECIALIZADA ou DELEGACIA COMUM</a:t>
            </a:r>
            <a:r>
              <a:rPr lang="pt-BR" sz="2400" dirty="0"/>
              <a:t/>
            </a:r>
            <a:br>
              <a:rPr lang="pt-BR" sz="2400" dirty="0"/>
            </a:br>
            <a:r>
              <a:rPr lang="pt-BR" sz="2400" dirty="0" smtClean="0"/>
              <a:t>• PROCURADORIA </a:t>
            </a:r>
            <a:r>
              <a:rPr lang="pt-BR" sz="2400" dirty="0"/>
              <a:t>DE JUSTIÇA DA COMARCA </a:t>
            </a:r>
          </a:p>
          <a:p>
            <a:r>
              <a:rPr lang="pt-BR" sz="2400" dirty="0" smtClean="0"/>
              <a:t>• </a:t>
            </a:r>
            <a:r>
              <a:rPr lang="pt-BR" sz="2400" dirty="0"/>
              <a:t>CONSELHO MUNICIPAL DO IDOSO </a:t>
            </a:r>
            <a:endParaRPr lang="pt-BR" sz="2400" dirty="0" smtClean="0"/>
          </a:p>
          <a:p>
            <a:r>
              <a:rPr lang="pt-BR" sz="2400" dirty="0" smtClean="0"/>
              <a:t>• </a:t>
            </a:r>
            <a:r>
              <a:rPr lang="pt-BR" sz="2400" dirty="0"/>
              <a:t>DELEGACIA ELETRÔNICA</a:t>
            </a:r>
          </a:p>
          <a:p>
            <a:r>
              <a:rPr lang="pt-BR" sz="2400" dirty="0"/>
              <a:t>http://www.delegaciaeletronica.sc.gov.br/inicio.aspx</a:t>
            </a:r>
          </a:p>
        </p:txBody>
      </p:sp>
    </p:spTree>
    <p:extLst>
      <p:ext uri="{BB962C8B-B14F-4D97-AF65-F5344CB8AC3E}">
        <p14:creationId xmlns:p14="http://schemas.microsoft.com/office/powerpoint/2010/main" val="39355622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09291" y="1632858"/>
            <a:ext cx="9706309" cy="902800"/>
          </a:xfrm>
        </p:spPr>
        <p:txBody>
          <a:bodyPr>
            <a:normAutofit/>
          </a:bodyPr>
          <a:lstStyle/>
          <a:p>
            <a:pPr algn="ctr"/>
            <a:r>
              <a:rPr lang="pt-BR" sz="5400" dirty="0" smtClean="0"/>
              <a:t>DISQUE 100</a:t>
            </a:r>
            <a:endParaRPr lang="pt-BR" sz="5400" dirty="0"/>
          </a:p>
        </p:txBody>
      </p:sp>
    </p:spTree>
    <p:extLst>
      <p:ext uri="{BB962C8B-B14F-4D97-AF65-F5344CB8AC3E}">
        <p14:creationId xmlns:p14="http://schemas.microsoft.com/office/powerpoint/2010/main" val="249582232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005840" y="2651760"/>
            <a:ext cx="8425543" cy="2492990"/>
          </a:xfrm>
          <a:prstGeom prst="rect">
            <a:avLst/>
          </a:prstGeom>
        </p:spPr>
        <p:txBody>
          <a:bodyPr wrap="square">
            <a:spAutoFit/>
          </a:bodyPr>
          <a:lstStyle/>
          <a:p>
            <a:pPr algn="just" fontAlgn="base"/>
            <a:r>
              <a:rPr lang="pt-BR" sz="4400" b="1" dirty="0"/>
              <a:t>OBRIGADA!</a:t>
            </a:r>
          </a:p>
          <a:p>
            <a:pPr algn="just" fontAlgn="base"/>
            <a:endParaRPr lang="pt-BR" sz="1600" dirty="0"/>
          </a:p>
          <a:p>
            <a:pPr algn="just" fontAlgn="base"/>
            <a:r>
              <a:rPr lang="pt-BR" sz="3200" dirty="0"/>
              <a:t>Ariane Angioletti</a:t>
            </a:r>
          </a:p>
          <a:p>
            <a:pPr algn="just" fontAlgn="base"/>
            <a:r>
              <a:rPr lang="pt-BR" sz="3200" dirty="0"/>
              <a:t>Facebook.com/</a:t>
            </a:r>
            <a:r>
              <a:rPr lang="pt-BR" sz="3200" dirty="0" err="1"/>
              <a:t>AArianeAngioletti</a:t>
            </a:r>
            <a:endParaRPr lang="pt-BR" sz="3200" dirty="0"/>
          </a:p>
          <a:p>
            <a:pPr algn="just" fontAlgn="base"/>
            <a:r>
              <a:rPr lang="pt-BR" sz="3200" dirty="0"/>
              <a:t>angioletti.ariane@gmail.com</a:t>
            </a:r>
            <a:endParaRPr lang="pt-BR" sz="3200" dirty="0"/>
          </a:p>
        </p:txBody>
      </p:sp>
    </p:spTree>
    <p:extLst>
      <p:ext uri="{BB962C8B-B14F-4D97-AF65-F5344CB8AC3E}">
        <p14:creationId xmlns:p14="http://schemas.microsoft.com/office/powerpoint/2010/main" val="843599812"/>
      </p:ext>
    </p:extLst>
  </p:cSld>
  <p:clrMapOvr>
    <a:masterClrMapping/>
  </p:clrMapOvr>
  <p:timing>
    <p:tnLst>
      <p:par>
        <p:cTn id="1" dur="indefinite" restart="never" nodeType="tmRoot"/>
      </p:par>
    </p:tnLst>
  </p:timing>
</p:sld>
</file>

<file path=ppt/theme/theme1.xml><?xml version="1.0" encoding="utf-8"?>
<a:theme xmlns:a="http://schemas.openxmlformats.org/drawingml/2006/main" name="Berlim">
  <a:themeElements>
    <a:clrScheme name="Azul">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Berlim">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m">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Berlim</Template>
  <TotalTime>165</TotalTime>
  <Words>3018</Words>
  <Application>Microsoft Office PowerPoint</Application>
  <PresentationFormat>Widescreen</PresentationFormat>
  <Paragraphs>290</Paragraphs>
  <Slides>44</Slides>
  <Notes>4</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44</vt:i4>
      </vt:variant>
    </vt:vector>
  </HeadingPairs>
  <TitlesOfParts>
    <vt:vector size="51" baseType="lpstr">
      <vt:lpstr>Microsoft YaHei</vt:lpstr>
      <vt:lpstr>Arial</vt:lpstr>
      <vt:lpstr>Britannic Bold</vt:lpstr>
      <vt:lpstr>Calibri</vt:lpstr>
      <vt:lpstr>Times New Roman</vt:lpstr>
      <vt:lpstr>Trebuchet MS</vt:lpstr>
      <vt:lpstr>Berlim</vt:lpstr>
      <vt:lpstr>Enfrentamento à Violência  contra a Pessoa Idosa</vt:lpstr>
      <vt:lpstr>PRECONCEITOS COM A VELHICE</vt:lpstr>
      <vt:lpstr>Apresentação do PowerPoint</vt:lpstr>
      <vt:lpstr>Apresentação do PowerPoint</vt:lpstr>
      <vt:lpstr>O que é violência contra a pessoa idosa?</vt:lpstr>
      <vt:lpstr>O que é violência contra a pessoa idosa?</vt:lpstr>
      <vt:lpstr>TIPOS DE VIOLÊNCIA</vt:lpstr>
      <vt:lpstr>Apresentação do PowerPoint</vt:lpstr>
      <vt:lpstr>Apresentação do PowerPoint</vt:lpstr>
      <vt:lpstr>Apresentação do PowerPoint</vt:lpstr>
      <vt:lpstr>DADOS DA VIOLÊNCIA CONTRA A PESSOA IDOSA</vt:lpstr>
      <vt:lpstr>Apresentação do PowerPoint</vt:lpstr>
      <vt:lpstr>Apresentação do PowerPoint</vt:lpstr>
      <vt:lpstr>Apresentação do PowerPoint</vt:lpstr>
      <vt:lpstr>Apresentação do PowerPoint</vt:lpstr>
      <vt:lpstr>Apresentação do PowerPoint</vt:lpstr>
      <vt:lpstr>Apresentação do PowerPoint</vt:lpstr>
      <vt:lpstr>LESÃO AUTOPROVOCADA</vt:lpstr>
      <vt:lpstr>Apresentação do PowerPoint</vt:lpstr>
      <vt:lpstr>Apresentação do PowerPoint</vt:lpstr>
      <vt:lpstr>Apresentação do PowerPoint</vt:lpstr>
      <vt:lpstr>Apresentação do PowerPoint</vt:lpstr>
      <vt:lpstr>Apresentação do PowerPoint</vt:lpstr>
      <vt:lpstr>Apresentação do PowerPoint</vt:lpstr>
      <vt:lpstr>SITUAÇÕES E FATORES DE RISCO</vt:lpstr>
      <vt:lpstr>SITUAÇÕES E FATORES DE RISCO</vt:lpstr>
      <vt:lpstr>MEIOS DE AVALIAÇÃO DA VÍTIMA</vt:lpstr>
      <vt:lpstr>MEIOS DE AVALIAÇÃO DA VÍTIMA</vt:lpstr>
      <vt:lpstr>MEIOS DE AVALIAÇÃO DA VÍTIMA</vt:lpstr>
      <vt:lpstr>MEIOS DE AVALIAÇÃO DO AGRESSOR</vt:lpstr>
      <vt:lpstr>MEIOS DE AVALIAÇÃO DO AGRESSOR</vt:lpstr>
      <vt:lpstr>DIFICULDADES NA DETECTAÇÃO DA VIOLÊNCIA PESSOA IDOSA </vt:lpstr>
      <vt:lpstr>DIFICULDADES NA DETECTAÇÃO DA VIOLÊNCIA AGRESSOR</vt:lpstr>
      <vt:lpstr>DIFICULDADES NA DETECTAÇÃO DA VIOLÊNCIA PROFISSIONAIS</vt:lpstr>
      <vt:lpstr>O QUE OBSERVAR NO IDOSO</vt:lpstr>
      <vt:lpstr>O QUE OBSERVAR NO SUPOSTO AGRESSOR</vt:lpstr>
      <vt:lpstr>O QUE OBSERVAR NA RELAÇÃO IDOSO E  SUPOSTO AGRESSOR</vt:lpstr>
      <vt:lpstr>Apresentação do PowerPoint</vt:lpstr>
      <vt:lpstr>Apresentação do PowerPoint</vt:lpstr>
      <vt:lpstr>Apresentação do PowerPoint</vt:lpstr>
      <vt:lpstr>Apresentação do PowerPoint</vt:lpstr>
      <vt:lpstr>Apresentação do PowerPoint</vt:lpstr>
      <vt:lpstr>DISQUE 100</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angioletti</dc:creator>
  <cp:lastModifiedBy>angioletti</cp:lastModifiedBy>
  <cp:revision>23</cp:revision>
  <dcterms:created xsi:type="dcterms:W3CDTF">2018-10-07T17:50:41Z</dcterms:created>
  <dcterms:modified xsi:type="dcterms:W3CDTF">2018-10-30T18:17:45Z</dcterms:modified>
</cp:coreProperties>
</file>