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12" r:id="rId20"/>
    <p:sldId id="310" r:id="rId21"/>
    <p:sldId id="311" r:id="rId22"/>
    <p:sldId id="279" r:id="rId23"/>
    <p:sldId id="274" r:id="rId24"/>
    <p:sldId id="275" r:id="rId25"/>
    <p:sldId id="276" r:id="rId26"/>
    <p:sldId id="277" r:id="rId27"/>
    <p:sldId id="278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</p:sldIdLst>
  <p:sldSz cx="12192000" cy="6858000"/>
  <p:notesSz cx="12192000" cy="6858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8438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845256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272081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06356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06569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95147" y="858107"/>
            <a:ext cx="11601704" cy="8464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AA5DA-25E4-45AA-8E07-E96389BA11B4}" type="datetime1">
              <a:rPr lang="en-US" smtClean="0"/>
              <a:t>11/12/2018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E5F1A-44D2-4D11-BBC1-DFDD06FDA44D}" type="datetime1">
              <a:rPr lang="en-US" smtClean="0"/>
              <a:t>11/12/2018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21BEE-0075-48A9-A041-854BE69B57B5}" type="datetime1">
              <a:rPr lang="en-US" smtClean="0"/>
              <a:t>11/12/2018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621FC-565B-414B-8DDE-32B2DEB54E84}" type="datetime1">
              <a:rPr lang="en-US" smtClean="0"/>
              <a:t>11/12/2018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2566670"/>
          </a:xfrm>
          <a:custGeom>
            <a:avLst/>
            <a:gdLst/>
            <a:ahLst/>
            <a:cxnLst/>
            <a:rect l="l" t="t" r="r" b="b"/>
            <a:pathLst>
              <a:path w="12192000" h="2566670">
                <a:moveTo>
                  <a:pt x="0" y="2566416"/>
                </a:moveTo>
                <a:lnTo>
                  <a:pt x="12192000" y="2566416"/>
                </a:lnTo>
                <a:lnTo>
                  <a:pt x="12192000" y="0"/>
                </a:lnTo>
                <a:lnTo>
                  <a:pt x="0" y="0"/>
                </a:lnTo>
                <a:lnTo>
                  <a:pt x="0" y="2566416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B6EBA-CE81-4270-BE22-BCBDFF84EAA9}" type="datetime1">
              <a:rPr lang="en-US" smtClean="0"/>
              <a:t>11/12/2018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4830" y="242941"/>
            <a:ext cx="11502339" cy="14598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3975" y="2262049"/>
            <a:ext cx="10544048" cy="375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1E561-C109-410A-AD50-A072E0357A92}" type="datetime1">
              <a:rPr lang="en-US" smtClean="0"/>
              <a:t>11/12/2018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rmsus.datasus.gov.br/site/formulario.php?id_aplicacao=42369" TargetMode="External"/><Relationship Id="rId5" Type="http://schemas.microsoft.com/office/2007/relationships/hdphoto" Target="../media/hdphoto1.wdp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lanalto.gov.br/ccivil_03/leis/L4320.htm#anexo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hyperlink" Target="http://www.planalto.gov.br/ccivil_03/leis/L4320.htm#anexo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eismunicipais.com.br/a/sc/f/florianopolis/lei-ordinaria/2011/850/8508/lei-ordinaria-n-8508-2011-acrescenta-dispositivo-a-lei-n-7659-de-13-de-junho-de-2008-fundo-municipal-do-idoso" TargetMode="External"/><Relationship Id="rId4" Type="http://schemas.openxmlformats.org/officeDocument/2006/relationships/image" Target="../media/image3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hyperlink" Target="https://leismunicipais.com.br/a/sc/f/florianopolis/lei-ordinaria/2011/850/8508/lei-ordinaria-n-8508-2011-acrescenta-dispositivo-a-lei-n-7659-de-13-de-junho-de-2008-fundo-municipal-do-idoso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hyperlink" Target="https://leismunicipais.com.br/a/sc/f/florianopolis/lei-ordinaria/2008/765/7659/lei-ordinaria-n-7659-2008-cria-o-fundo-municipal-do-idoso-fmi-e-da-outras-providencias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png"/><Relationship Id="rId4" Type="http://schemas.openxmlformats.org/officeDocument/2006/relationships/image" Target="../media/image52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2.jp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hyperlink" Target="mailto:pvcc@crcsc.org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01034" y="94895"/>
            <a:ext cx="4764405" cy="671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33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urm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Dia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29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4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3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31/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0/2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18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ts val="2860"/>
              </a:lnSpc>
            </a:pPr>
            <a:r>
              <a:rPr sz="2400" spc="-33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urm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Dia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07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4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8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09/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1/2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18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10178" y="826669"/>
            <a:ext cx="4745990" cy="664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spc="-33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urm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3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dia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03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4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4 e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05/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2/2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18</a:t>
            </a:r>
            <a:endParaRPr sz="2400">
              <a:latin typeface="Trebuchet MS"/>
              <a:cs typeface="Trebuchet MS"/>
            </a:endParaRPr>
          </a:p>
          <a:p>
            <a:pPr marL="81280" algn="ctr">
              <a:lnSpc>
                <a:spcPts val="2145"/>
              </a:lnSpc>
              <a:spcBef>
                <a:spcPts val="665"/>
              </a:spcBef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Ho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rá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8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tal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: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18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oras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C4A08C8-AE96-44FE-ABA9-651491CBA55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5281434-616C-4DB9-B73C-155757851EF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</a:t>
            </a:fld>
            <a:endParaRPr lang="pt-B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478280"/>
            <a:ext cx="3738372" cy="48966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2009" rIns="0" bIns="0" rtlCol="0">
            <a:spAutoFit/>
          </a:bodyPr>
          <a:lstStyle/>
          <a:p>
            <a:pPr marL="4762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ROTEIRO</a:t>
            </a:r>
            <a:r>
              <a:rPr sz="4400" spc="-18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APRESEN</a:t>
            </a:r>
            <a:r>
              <a:rPr sz="4400" spc="-32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846662"/>
              </p:ext>
            </p:extLst>
          </p:nvPr>
        </p:nvGraphicFramePr>
        <p:xfrm>
          <a:off x="2139798" y="1790948"/>
          <a:ext cx="9747402" cy="4495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16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57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4152">
                <a:tc>
                  <a:txBody>
                    <a:bodyPr/>
                    <a:lstStyle/>
                    <a:p>
                      <a:pPr marL="571500">
                        <a:lnSpc>
                          <a:spcPct val="100000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Slide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AA6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Desc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ição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AA6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600">
                <a:tc>
                  <a:txBody>
                    <a:bodyPr/>
                    <a:lstStyle/>
                    <a:p>
                      <a:pPr marL="60706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- 8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VOC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Ê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SABIA?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932">
                <a:tc>
                  <a:txBody>
                    <a:bodyPr/>
                    <a:lstStyle/>
                    <a:p>
                      <a:pPr marL="573405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9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11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VOC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Ê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PRECISA</a:t>
                      </a:r>
                      <a:r>
                        <a:rPr sz="2400" spc="-15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SABE</a:t>
                      </a:r>
                      <a:r>
                        <a:rPr sz="2400" spc="-1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.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.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.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932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12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FU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MU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-254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AL</a:t>
                      </a:r>
                      <a:r>
                        <a:rPr sz="2400" spc="-13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DOSO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7729">
                <a:tc>
                  <a:txBody>
                    <a:bodyPr/>
                    <a:lstStyle/>
                    <a:p>
                      <a:pPr marL="446405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13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- 18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 QUE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PRECISA</a:t>
                      </a:r>
                      <a:r>
                        <a:rPr sz="2400" spc="-15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26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ARA</a:t>
                      </a:r>
                      <a:r>
                        <a:rPr sz="2400" spc="-27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400" spc="-13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CRIAÇ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Ã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-1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PERACIO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NAL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ZAÇÃO?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8797">
                <a:tc>
                  <a:txBody>
                    <a:bodyPr/>
                    <a:lstStyle/>
                    <a:p>
                      <a:pPr marL="127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9</a:t>
                      </a:r>
                      <a:r>
                        <a:rPr lang="pt-BR"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</a:t>
                      </a: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22</a:t>
                      </a:r>
                      <a:endParaRPr lang="pt-BR"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ea typeface="+mn-ea"/>
                          <a:cs typeface="Arial"/>
                        </a:rPr>
                        <a:t>CADASTRO DOS FUNDOS DE DIREITOS DA PESSOA IDOSA</a:t>
                      </a:r>
                      <a:endParaRPr sz="2400" spc="-5" dirty="0">
                        <a:solidFill>
                          <a:srgbClr val="001F5F"/>
                        </a:solidFill>
                        <a:latin typeface="Trebuchet MS"/>
                        <a:ea typeface="+mn-ea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923231"/>
                  </a:ext>
                </a:extLst>
              </a:tr>
              <a:tr h="494407">
                <a:tc>
                  <a:txBody>
                    <a:bodyPr/>
                    <a:lstStyle/>
                    <a:p>
                      <a:pPr marL="446405">
                        <a:lnSpc>
                          <a:spcPct val="100000"/>
                        </a:lnSpc>
                      </a:pP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23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</a:t>
                      </a: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50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L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GISL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ÇÃ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SOB</a:t>
                      </a:r>
                      <a:r>
                        <a:rPr sz="2400" spc="-1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FU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DO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 E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PECIAIS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321246"/>
                  </a:ext>
                </a:extLst>
              </a:tr>
              <a:tr h="514717">
                <a:tc>
                  <a:txBody>
                    <a:bodyPr/>
                    <a:lstStyle/>
                    <a:p>
                      <a:pPr marL="446405">
                        <a:lnSpc>
                          <a:spcPct val="100000"/>
                        </a:lnSpc>
                      </a:pP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51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</a:t>
                      </a: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55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DA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AÇÕES</a:t>
                      </a:r>
                      <a:r>
                        <a:rPr sz="2400" spc="-2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PESSOAS</a:t>
                      </a:r>
                      <a:r>
                        <a:rPr sz="2400" spc="-2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FÍSI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CA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</a:t>
                      </a:r>
                      <a:r>
                        <a:rPr sz="2400" spc="-2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JURÍD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AS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122747"/>
                  </a:ext>
                </a:extLst>
              </a:tr>
              <a:tr h="626534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lang="pt-BR" sz="2400" spc="-5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56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MEN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AGEM FIN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4288071"/>
                  </a:ext>
                </a:extLst>
              </a:tr>
            </a:tbl>
          </a:graphicData>
        </a:graphic>
      </p:graphicFrame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F2199D35-4AC4-4687-B47B-165D92D1089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22559DA2-2546-4EA4-A276-42DC2121069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</a:t>
            </a:fld>
            <a:endParaRPr lang="pt-B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81100" y="2150364"/>
            <a:ext cx="9829800" cy="36865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101990B-056A-4955-99D3-8877281390C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9703847-A75C-4AE7-B62B-284EF98163D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</a:t>
            </a:fld>
            <a:endParaRPr lang="pt-B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9882" y="849438"/>
            <a:ext cx="4191635" cy="635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909445" algn="l"/>
              </a:tabLst>
            </a:pPr>
            <a:r>
              <a:rPr sz="4800" b="1" dirty="0">
                <a:solidFill>
                  <a:srgbClr val="FFFFFF"/>
                </a:solidFill>
                <a:latin typeface="Arial"/>
                <a:cs typeface="Arial"/>
              </a:rPr>
              <a:t>VOCÊ	SABIA?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50870" y="2331257"/>
            <a:ext cx="8474710" cy="3795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80000"/>
              </a:lnSpc>
            </a:pP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Fu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do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1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pec</a:t>
            </a: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al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mô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recursos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mpr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o-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provêm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causar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éc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casos,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tam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ecial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após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aprovaçã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tituiç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Fede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l,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167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5572" y="2167127"/>
            <a:ext cx="2686812" cy="39380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58F64794-5DC3-4B2B-9EC3-F3F8DDAD5D55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2EA47170-C1F7-47D2-BB84-E1F9EE23DFA2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</a:t>
            </a:fld>
            <a:endParaRPr lang="pt-B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58857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1977" y="2348275"/>
            <a:ext cx="7750809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  <a:tabLst>
                <a:tab pos="480059" algn="l"/>
                <a:tab pos="1760220" algn="l"/>
                <a:tab pos="3496310" algn="l"/>
                <a:tab pos="4182110" algn="l"/>
                <a:tab pos="5307330" algn="l"/>
                <a:tab pos="569722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	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Fu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do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Esp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dmi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nistr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ecursos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1977" y="3116371"/>
            <a:ext cx="161671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30"/>
              </a:lnSpc>
              <a:tabLst>
                <a:tab pos="71310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ta-se,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19654" y="3116371"/>
            <a:ext cx="596392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09220">
              <a:lnSpc>
                <a:spcPts val="3030"/>
              </a:lnSpc>
              <a:tabLst>
                <a:tab pos="881380" algn="l"/>
                <a:tab pos="1021715" algn="l"/>
                <a:tab pos="2644775" algn="l"/>
                <a:tab pos="3009265" algn="l"/>
                <a:tab pos="3416300" algn="l"/>
                <a:tab pos="3710304" algn="l"/>
                <a:tab pos="428498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rte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dmi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nistr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4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mô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1977" y="3884721"/>
            <a:ext cx="7754620" cy="1917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Sign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if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lvi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admi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admi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pode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pagas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056119" y="2214372"/>
            <a:ext cx="5135879" cy="34503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0B00C8B1-46E5-40F8-B73F-5B4C88FF5C3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6DD50595-1FD6-4076-8EF9-268FC1706FA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</a:t>
            </a:fld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21849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3512553"/>
            <a:ext cx="4838687" cy="334544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45947" y="2253787"/>
            <a:ext cx="10701655" cy="3197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atr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ô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dono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â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nsejo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muitos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mente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admi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nis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 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rio,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ico.</a:t>
            </a:r>
            <a:endParaRPr sz="2800">
              <a:latin typeface="Arial"/>
              <a:cs typeface="Arial"/>
            </a:endParaRPr>
          </a:p>
          <a:p>
            <a:pPr marL="3308350" marR="189230" algn="just">
              <a:lnSpc>
                <a:spcPct val="100000"/>
              </a:lnSpc>
              <a:spcBef>
                <a:spcPts val="2014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Por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eciais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proce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dime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ató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io.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(M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Alva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ga)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0A6067F3-8B67-4D22-AD60-C478B3F243C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25BE6B63-FCF7-4D39-9827-CC8E5DA9FC1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6</a:t>
            </a:fld>
            <a:endParaRPr lang="pt-B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0746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43247" y="2405298"/>
            <a:ext cx="7360284" cy="3324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3190"/>
              </a:lnSpc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art.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afo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 8.666/93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12700" marR="5715" algn="just">
              <a:lnSpc>
                <a:spcPts val="3020"/>
              </a:lnSpc>
              <a:spcBef>
                <a:spcPts val="1045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"Sub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m-s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i,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eta,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suas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arquia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...</a:t>
            </a:r>
            <a:endParaRPr sz="2800">
              <a:latin typeface="Arial"/>
              <a:cs typeface="Arial"/>
            </a:endParaRPr>
          </a:p>
          <a:p>
            <a:pPr marL="12700" marR="7620" algn="just">
              <a:lnSpc>
                <a:spcPts val="3020"/>
              </a:lnSpc>
              <a:spcBef>
                <a:spcPts val="1015"/>
              </a:spcBef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</a:t>
            </a:r>
            <a:r>
              <a:rPr sz="2800" b="1" spc="-30" dirty="0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os</a:t>
            </a:r>
            <a:r>
              <a:rPr sz="2800" b="1" spc="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Esp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2800" b="1" spc="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têm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erson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 contábi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1043939"/>
            <a:ext cx="4509516" cy="58140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DE83DBC3-3807-41E5-A0EA-012024D5633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F1AF0925-F5F4-47E1-AF21-0798122EB07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7</a:t>
            </a:fld>
            <a:endParaRPr lang="pt-B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40518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013192" y="3521964"/>
            <a:ext cx="4178807" cy="3040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57555" y="2091996"/>
            <a:ext cx="10940415" cy="3601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Seu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cipal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ob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separar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te.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Exem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plo: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DEF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9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Saú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mite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ole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urso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 uma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mai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marR="3164840" algn="just">
              <a:lnSpc>
                <a:spcPts val="3020"/>
              </a:lnSpc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Fundos</a:t>
            </a:r>
            <a:r>
              <a:rPr sz="2800" b="1" spc="2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p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2800" b="1" spc="2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tão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4.320/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64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spõ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ito 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7F8742BC-39BF-48AF-8492-13298E8142A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524152C3-45E5-44CF-A840-2C043617840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8</a:t>
            </a:fld>
            <a:endParaRPr lang="pt-B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690871"/>
            <a:ext cx="12192000" cy="2167255"/>
          </a:xfrm>
          <a:custGeom>
            <a:avLst/>
            <a:gdLst/>
            <a:ahLst/>
            <a:cxnLst/>
            <a:rect l="l" t="t" r="r" b="b"/>
            <a:pathLst>
              <a:path w="12192000" h="2167254">
                <a:moveTo>
                  <a:pt x="0" y="2167127"/>
                </a:moveTo>
                <a:lnTo>
                  <a:pt x="12192000" y="2167127"/>
                </a:lnTo>
                <a:lnTo>
                  <a:pt x="12192000" y="0"/>
                </a:lnTo>
                <a:lnTo>
                  <a:pt x="0" y="0"/>
                </a:lnTo>
                <a:lnTo>
                  <a:pt x="0" y="2167127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566416"/>
            <a:ext cx="12192000" cy="2124710"/>
          </a:xfrm>
          <a:custGeom>
            <a:avLst/>
            <a:gdLst/>
            <a:ahLst/>
            <a:cxnLst/>
            <a:rect l="l" t="t" r="r" b="b"/>
            <a:pathLst>
              <a:path w="12192000" h="2124710">
                <a:moveTo>
                  <a:pt x="0" y="2124455"/>
                </a:moveTo>
                <a:lnTo>
                  <a:pt x="12192000" y="2124455"/>
                </a:lnTo>
                <a:lnTo>
                  <a:pt x="12192000" y="0"/>
                </a:lnTo>
                <a:lnTo>
                  <a:pt x="0" y="0"/>
                </a:lnTo>
                <a:lnTo>
                  <a:pt x="0" y="21244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623185" y="3272557"/>
            <a:ext cx="9267825" cy="788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VOCÊ </a:t>
            </a:r>
            <a:r>
              <a:rPr sz="6000" b="1" spc="-25" dirty="0">
                <a:solidFill>
                  <a:srgbClr val="001F5F"/>
                </a:solidFill>
                <a:latin typeface="Arial"/>
                <a:cs typeface="Arial"/>
              </a:rPr>
              <a:t>P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RECI</a:t>
            </a:r>
            <a:r>
              <a:rPr sz="6000" b="1" spc="-20" dirty="0">
                <a:solidFill>
                  <a:srgbClr val="001F5F"/>
                </a:solidFill>
                <a:latin typeface="Arial"/>
                <a:cs typeface="Arial"/>
              </a:rPr>
              <a:t>S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6000" b="1" spc="-2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SAB</a:t>
            </a:r>
            <a:r>
              <a:rPr sz="6000" b="1" spc="-2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R...</a:t>
            </a:r>
            <a:endParaRPr sz="60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3764279" cy="676351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A0FEDB9-8093-4651-95A1-E4543BD866C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41A641D-B8DB-4987-98EA-AAD1EABC24B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9</a:t>
            </a:fld>
            <a:endParaRPr lang="pt-B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21849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PRECISA</a:t>
            </a:r>
            <a:r>
              <a:rPr sz="4400" spc="-19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SABER...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78204" y="2633105"/>
            <a:ext cx="8412480" cy="2922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420370" algn="l"/>
              </a:tabLst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Somen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institu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3000">
              <a:latin typeface="Arial"/>
              <a:cs typeface="Arial"/>
            </a:endParaRPr>
          </a:p>
          <a:p>
            <a:pPr marL="417830" indent="-405130">
              <a:lnSpc>
                <a:spcPts val="3420"/>
              </a:lnSpc>
              <a:spcBef>
                <a:spcPts val="1440"/>
              </a:spcBef>
              <a:buClr>
                <a:srgbClr val="C00000"/>
              </a:buClr>
              <a:buFont typeface="MS Gothic"/>
              <a:buChar char="✓"/>
              <a:tabLst>
                <a:tab pos="418465" algn="l"/>
                <a:tab pos="2692400" algn="l"/>
                <a:tab pos="5982970" algn="l"/>
                <a:tab pos="6544945" algn="l"/>
                <a:tab pos="8183880" algn="l"/>
              </a:tabLst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Destin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se,	</a:t>
            </a:r>
            <a:r>
              <a:rPr sz="3000" b="1" u="heavy" dirty="0">
                <a:solidFill>
                  <a:srgbClr val="C00000"/>
                </a:solidFill>
                <a:latin typeface="Arial"/>
                <a:cs typeface="Arial"/>
              </a:rPr>
              <a:t>exclusiva</a:t>
            </a:r>
            <a:r>
              <a:rPr sz="3000" b="1" u="heavy" spc="-15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3000" b="1" u="heavy" dirty="0">
                <a:solidFill>
                  <a:srgbClr val="C00000"/>
                </a:solidFill>
                <a:latin typeface="Arial"/>
                <a:cs typeface="Arial"/>
              </a:rPr>
              <a:t>ente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,	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	atend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	a</a:t>
            </a:r>
            <a:endParaRPr sz="3000">
              <a:latin typeface="Arial"/>
              <a:cs typeface="Arial"/>
            </a:endParaRPr>
          </a:p>
          <a:p>
            <a:pPr marL="241300">
              <a:lnSpc>
                <a:spcPts val="3420"/>
              </a:lnSpc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política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emple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idosa;</a:t>
            </a:r>
            <a:endParaRPr sz="3000">
              <a:latin typeface="Arial"/>
              <a:cs typeface="Arial"/>
            </a:endParaRPr>
          </a:p>
          <a:p>
            <a:pPr marL="241300" marR="5080" indent="-228600" algn="just">
              <a:lnSpc>
                <a:spcPts val="3240"/>
              </a:lnSpc>
              <a:spcBef>
                <a:spcPts val="1850"/>
              </a:spcBef>
              <a:buClr>
                <a:srgbClr val="C00000"/>
              </a:buClr>
              <a:buFont typeface="MS Gothic"/>
              <a:buChar char="✓"/>
              <a:tabLst>
                <a:tab pos="418465" algn="l"/>
              </a:tabLst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Não </a:t>
            </a:r>
            <a:r>
              <a:rPr sz="3000" spc="-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tem </a:t>
            </a:r>
            <a:r>
              <a:rPr sz="3000" spc="-3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person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lid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3000" spc="-3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jurídica, </a:t>
            </a:r>
            <a:r>
              <a:rPr sz="3000" spc="-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por </a:t>
            </a:r>
            <a:r>
              <a:rPr sz="30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isso </a:t>
            </a:r>
            <a:r>
              <a:rPr sz="30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está vi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lado   </a:t>
            </a:r>
            <a:r>
              <a:rPr sz="30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administ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ativ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mente   </a:t>
            </a:r>
            <a:r>
              <a:rPr sz="30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ao       </a:t>
            </a:r>
            <a:r>
              <a:rPr sz="30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 públ</a:t>
            </a:r>
            <a:r>
              <a:rPr sz="3000" spc="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3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585959" y="1696210"/>
            <a:ext cx="2423159" cy="516178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6B14A6F4-B011-4601-BB2F-4BB9C6CA6F9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3D62B29D-55B3-42D2-A78A-8768686F148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10</a:t>
            </a:fld>
            <a:endParaRPr lang="pt-B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12705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PRECISA</a:t>
            </a:r>
            <a:r>
              <a:rPr sz="4400" spc="-19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SABER...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10916" y="2130985"/>
            <a:ext cx="16484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45126" y="2130985"/>
            <a:ext cx="237490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163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06665" y="2130985"/>
            <a:ext cx="226568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personal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156697" y="2130985"/>
            <a:ext cx="12738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39770" y="2515661"/>
            <a:ext cx="81908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deve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ter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prio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Cad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39770" y="2899709"/>
            <a:ext cx="172910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ífica;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58841" y="2899709"/>
            <a:ext cx="144970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39255" y="2899709"/>
            <a:ext cx="468947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33525" algn="l"/>
                <a:tab pos="2085339" algn="l"/>
                <a:tab pos="331089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PJ)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10916" y="3896659"/>
            <a:ext cx="8419465" cy="2145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302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consel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âm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ico-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ad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nstân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exclus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ibera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s;</a:t>
            </a:r>
            <a:endParaRPr sz="2800">
              <a:latin typeface="Arial"/>
              <a:cs typeface="Arial"/>
            </a:endParaRPr>
          </a:p>
          <a:p>
            <a:pPr marL="241300" marR="5715" indent="-228600" algn="just">
              <a:lnSpc>
                <a:spcPts val="3020"/>
              </a:lnSpc>
              <a:spcBef>
                <a:spcPts val="180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Obs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ções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Títu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gos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32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17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03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1964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74548" y="1680971"/>
            <a:ext cx="2470404" cy="51770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Espaço Reservado para Rodapé 14">
            <a:extLst>
              <a:ext uri="{FF2B5EF4-FFF2-40B4-BE49-F238E27FC236}">
                <a16:creationId xmlns:a16="http://schemas.microsoft.com/office/drawing/2014/main" id="{0E40EF71-EB63-438A-B1DA-6AED63B5608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>
            <a:extLst>
              <a:ext uri="{FF2B5EF4-FFF2-40B4-BE49-F238E27FC236}">
                <a16:creationId xmlns:a16="http://schemas.microsoft.com/office/drawing/2014/main" id="{7C2B48F5-1845-434E-948A-6EC91868057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11</a:t>
            </a:fld>
            <a:endParaRPr lang="pt-B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2385060"/>
          </a:xfrm>
          <a:custGeom>
            <a:avLst/>
            <a:gdLst/>
            <a:ahLst/>
            <a:cxnLst/>
            <a:rect l="l" t="t" r="r" b="b"/>
            <a:pathLst>
              <a:path w="12192000" h="2385060">
                <a:moveTo>
                  <a:pt x="0" y="2385060"/>
                </a:moveTo>
                <a:lnTo>
                  <a:pt x="12192000" y="2385060"/>
                </a:lnTo>
                <a:lnTo>
                  <a:pt x="12192000" y="0"/>
                </a:lnTo>
                <a:lnTo>
                  <a:pt x="0" y="0"/>
                </a:lnTo>
                <a:lnTo>
                  <a:pt x="0" y="238506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5554979"/>
            <a:ext cx="12192000" cy="1303020"/>
          </a:xfrm>
          <a:custGeom>
            <a:avLst/>
            <a:gdLst/>
            <a:ahLst/>
            <a:cxnLst/>
            <a:rect l="l" t="t" r="r" b="b"/>
            <a:pathLst>
              <a:path w="12192000" h="1303020">
                <a:moveTo>
                  <a:pt x="0" y="1303019"/>
                </a:moveTo>
                <a:lnTo>
                  <a:pt x="12192000" y="1303019"/>
                </a:lnTo>
                <a:lnTo>
                  <a:pt x="12192000" y="0"/>
                </a:lnTo>
                <a:lnTo>
                  <a:pt x="0" y="0"/>
                </a:lnTo>
                <a:lnTo>
                  <a:pt x="0" y="1303019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85060"/>
            <a:ext cx="12192000" cy="3169920"/>
          </a:xfrm>
          <a:custGeom>
            <a:avLst/>
            <a:gdLst/>
            <a:ahLst/>
            <a:cxnLst/>
            <a:rect l="l" t="t" r="r" b="b"/>
            <a:pathLst>
              <a:path w="12192000" h="3169920">
                <a:moveTo>
                  <a:pt x="0" y="3169920"/>
                </a:moveTo>
                <a:lnTo>
                  <a:pt x="12192000" y="3169920"/>
                </a:lnTo>
                <a:lnTo>
                  <a:pt x="12192000" y="0"/>
                </a:lnTo>
                <a:lnTo>
                  <a:pt x="0" y="0"/>
                </a:lnTo>
                <a:lnTo>
                  <a:pt x="0" y="31699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303207" y="3118801"/>
            <a:ext cx="7888794" cy="1702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5500" b="1" dirty="0">
                <a:solidFill>
                  <a:srgbClr val="001F5F"/>
                </a:solidFill>
                <a:latin typeface="Arial"/>
                <a:cs typeface="Arial"/>
              </a:rPr>
              <a:t>FUNDO MUNICI</a:t>
            </a:r>
            <a:r>
              <a:rPr sz="5500" b="1" spc="-459" dirty="0">
                <a:solidFill>
                  <a:srgbClr val="001F5F"/>
                </a:solidFill>
                <a:latin typeface="Arial"/>
                <a:cs typeface="Arial"/>
              </a:rPr>
              <a:t>P</a:t>
            </a:r>
            <a:r>
              <a:rPr sz="5500" b="1" dirty="0">
                <a:solidFill>
                  <a:srgbClr val="001F5F"/>
                </a:solidFill>
                <a:latin typeface="Arial"/>
                <a:cs typeface="Arial"/>
              </a:rPr>
              <a:t>AL</a:t>
            </a:r>
            <a:endParaRPr sz="5500" dirty="0">
              <a:latin typeface="Arial"/>
              <a:cs typeface="Arial"/>
            </a:endParaRPr>
          </a:p>
          <a:p>
            <a:pPr marL="1286510" algn="ctr">
              <a:lnSpc>
                <a:spcPct val="100000"/>
              </a:lnSpc>
              <a:tabLst>
                <a:tab pos="2641600" algn="l"/>
              </a:tabLst>
            </a:pPr>
            <a:r>
              <a:rPr sz="5500" b="1" dirty="0">
                <a:solidFill>
                  <a:srgbClr val="001F5F"/>
                </a:solidFill>
                <a:latin typeface="Arial"/>
                <a:cs typeface="Arial"/>
              </a:rPr>
              <a:t>DO	IDOSO</a:t>
            </a:r>
            <a:endParaRPr sz="5500" dirty="0">
              <a:latin typeface="Arial"/>
              <a:cs typeface="Arial"/>
            </a:endParaRPr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id="{8D70C7EE-8BE1-4E3A-98BD-ACF13B83150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6645852A-F075-4170-A12D-FDF28D9C7AF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12</a:t>
            </a:fld>
            <a:endParaRPr lang="pt-BR"/>
          </a:p>
        </p:txBody>
      </p:sp>
      <p:pic>
        <p:nvPicPr>
          <p:cNvPr id="2054" name="Picture 6" descr="Resultado de imagem para idosos felizes">
            <a:extLst>
              <a:ext uri="{FF2B5EF4-FFF2-40B4-BE49-F238E27FC236}">
                <a16:creationId xmlns:a16="http://schemas.microsoft.com/office/drawing/2014/main" id="{589FE1EE-759C-4E04-A719-C4C79ACAC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85059"/>
            <a:ext cx="4303207" cy="316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58509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5"/>
              </a:lnSpc>
            </a:pPr>
            <a:r>
              <a:rPr sz="4400" dirty="0">
                <a:latin typeface="Arial"/>
                <a:cs typeface="Arial"/>
              </a:rPr>
              <a:t>E 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93035" y="2200955"/>
            <a:ext cx="642556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ts val="3329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1823085" algn="l"/>
                <a:tab pos="2741930" algn="l"/>
                <a:tab pos="3187065" algn="l"/>
                <a:tab pos="5057140" algn="l"/>
                <a:tab pos="570039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ea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41611" y="2188255"/>
            <a:ext cx="214058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57200" algn="l"/>
                <a:tab pos="90233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	o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eito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21635" y="2572303"/>
            <a:ext cx="856551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  <a:tabLst>
                <a:tab pos="1675130" algn="l"/>
                <a:tab pos="2028825" algn="l"/>
                <a:tab pos="3949700" algn="l"/>
                <a:tab pos="4500880" algn="l"/>
                <a:tab pos="5150485" algn="l"/>
                <a:tab pos="7090409" algn="l"/>
                <a:tab pos="7644130" algn="l"/>
                <a:tab pos="815594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93035" y="3569253"/>
            <a:ext cx="587502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1236345" algn="l"/>
                <a:tab pos="3670300" algn="l"/>
                <a:tab pos="463677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ncamin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eito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37168" y="3569253"/>
            <a:ext cx="265049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3190"/>
              </a:lnSpc>
              <a:tabLst>
                <a:tab pos="490220" algn="l"/>
                <a:tab pos="204978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	Câm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endParaRPr sz="2800">
              <a:latin typeface="Arial"/>
              <a:cs typeface="Arial"/>
            </a:endParaRPr>
          </a:p>
          <a:p>
            <a:pPr marR="5080" algn="r">
              <a:lnSpc>
                <a:spcPts val="3190"/>
              </a:lnSpc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21635" y="3953054"/>
            <a:ext cx="678560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071370" algn="l"/>
                <a:tab pos="2504440" algn="l"/>
                <a:tab pos="4599940" algn="l"/>
                <a:tab pos="5568315" algn="l"/>
                <a:tab pos="6395720" algn="l"/>
              </a:tabLst>
            </a:pP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16159" y="3953054"/>
            <a:ext cx="83693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21635" y="4337730"/>
            <a:ext cx="8564880" cy="1917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L)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após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acordad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ntre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consel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devem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tramitaçã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Câ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mar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ter hav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1972054"/>
            <a:ext cx="3037332" cy="48859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Espaço Reservado para Rodapé 13">
            <a:extLst>
              <a:ext uri="{FF2B5EF4-FFF2-40B4-BE49-F238E27FC236}">
                <a16:creationId xmlns:a16="http://schemas.microsoft.com/office/drawing/2014/main" id="{C9AE1921-2370-4722-9F33-7AEBAF434B1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>
            <a:extLst>
              <a:ext uri="{FF2B5EF4-FFF2-40B4-BE49-F238E27FC236}">
                <a16:creationId xmlns:a16="http://schemas.microsoft.com/office/drawing/2014/main" id="{27DCBEFD-D30D-42B0-8479-2C70F9FDD74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13</a:t>
            </a:fld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269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QUE PRECISA</a:t>
            </a:r>
            <a:r>
              <a:rPr sz="4400" spc="-175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CRIAÇÃO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E OPERACI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NALIZ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ÇÃO?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1517" y="2208321"/>
            <a:ext cx="8615680" cy="3656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302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unto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i.</a:t>
            </a:r>
            <a:endParaRPr sz="2800">
              <a:latin typeface="Arial"/>
              <a:cs typeface="Arial"/>
            </a:endParaRPr>
          </a:p>
          <a:p>
            <a:pPr marL="241300" marR="5080" indent="-228600" algn="just">
              <a:lnSpc>
                <a:spcPct val="90000"/>
              </a:lnSpc>
              <a:spcBef>
                <a:spcPts val="175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sancio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vez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aprovad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Pro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elhei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deverã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ocorrerá por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meio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845295" y="1699259"/>
            <a:ext cx="3267455" cy="51587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D24D7D3E-1BD9-4880-BFDE-89A7F3C7E6E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C4B84113-CFBD-4298-8952-CF5540BF3CD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14</a:t>
            </a:fld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4694" rIns="0" bIns="0" rtlCol="0">
            <a:spAutoFit/>
          </a:bodyPr>
          <a:lstStyle/>
          <a:p>
            <a:pPr marL="10795">
              <a:lnSpc>
                <a:spcPts val="5020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endParaRPr sz="4400">
              <a:latin typeface="Arial"/>
              <a:cs typeface="Arial"/>
            </a:endParaRPr>
          </a:p>
          <a:p>
            <a:pPr marL="10795">
              <a:lnSpc>
                <a:spcPts val="5020"/>
              </a:lnSpc>
            </a:pPr>
            <a:r>
              <a:rPr sz="4400" dirty="0">
                <a:latin typeface="Arial"/>
                <a:cs typeface="Arial"/>
              </a:rPr>
              <a:t>E 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2602" y="2503469"/>
            <a:ext cx="8073390" cy="291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6350" indent="-228600" algn="just">
              <a:lnSpc>
                <a:spcPct val="9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utivo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responsável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admin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241300" marR="5080" indent="-228600" algn="just">
              <a:lnSpc>
                <a:spcPct val="90000"/>
              </a:lnSpc>
              <a:spcBef>
                <a:spcPts val="1800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Obter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CNPJ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mos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8204" y="1834895"/>
            <a:ext cx="3336036" cy="48600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E8C6657-68D4-4FC8-A1EF-728732AD589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21A7C16-21D7-41FD-A844-ECB5991EBDD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15</a:t>
            </a:fld>
            <a:endParaRPr lang="pt-BR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89331" y="431466"/>
            <a:ext cx="8889365" cy="1188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4750"/>
              </a:lnSpc>
            </a:pP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O QUE PRECISA</a:t>
            </a:r>
            <a:r>
              <a:rPr sz="44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400" b="1" spc="-33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ARA</a:t>
            </a:r>
            <a:r>
              <a:rPr sz="4400" b="1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CRIAÇÃO E OPERACIONALIZAÇÃ</a:t>
            </a:r>
            <a:r>
              <a:rPr sz="4400" b="1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23888" y="3142488"/>
            <a:ext cx="5117591" cy="32796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66673" y="4154603"/>
            <a:ext cx="163385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2211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30704" y="4154603"/>
            <a:ext cx="152844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45229" y="4154603"/>
            <a:ext cx="244094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  <a:tabLst>
                <a:tab pos="1917064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endParaRPr sz="28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10052" y="4581824"/>
            <a:ext cx="152908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52950" y="4581824"/>
            <a:ext cx="89789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anual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6673" y="5008544"/>
            <a:ext cx="541655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1663064" algn="l"/>
                <a:tab pos="2342515" algn="l"/>
                <a:tab pos="3635375" algn="l"/>
                <a:tab pos="431355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acordo 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ecífica.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6673" y="2285791"/>
            <a:ext cx="10672445" cy="1234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84810" algn="l"/>
              </a:tabLst>
            </a:pP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té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unto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às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tes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tas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uiu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Espaço Reservado para Rodapé 12">
            <a:extLst>
              <a:ext uri="{FF2B5EF4-FFF2-40B4-BE49-F238E27FC236}">
                <a16:creationId xmlns:a16="http://schemas.microsoft.com/office/drawing/2014/main" id="{530585D4-0E6D-4608-B500-39147E47F3D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4" name="Espaço Reservado para Número de Slide 13">
            <a:extLst>
              <a:ext uri="{FF2B5EF4-FFF2-40B4-BE49-F238E27FC236}">
                <a16:creationId xmlns:a16="http://schemas.microsoft.com/office/drawing/2014/main" id="{E59EAE00-FA6F-4D23-9DD8-4513888F80C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16</a:t>
            </a:fld>
            <a:endParaRPr lang="pt-B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3010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5"/>
              </a:lnSpc>
            </a:pPr>
            <a:r>
              <a:rPr sz="4400" dirty="0">
                <a:latin typeface="Arial"/>
                <a:cs typeface="Arial"/>
              </a:rPr>
              <a:t>E 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1083" y="2020234"/>
            <a:ext cx="10811510" cy="1123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302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cação,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CMI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ncamin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Exe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ós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ará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Edital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Chama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Públi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proje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simi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12648" y="3471671"/>
            <a:ext cx="3834384" cy="2863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32705" y="3315761"/>
            <a:ext cx="51727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977265" algn="l"/>
                <a:tab pos="2160270" algn="l"/>
                <a:tab pos="3162935" algn="l"/>
                <a:tab pos="496189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089642" y="3315761"/>
            <a:ext cx="1412240" cy="1234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0" marR="5080" indent="-152400" algn="r">
              <a:lnSpc>
                <a:spcPct val="100000"/>
              </a:lnSpc>
              <a:tabLst>
                <a:tab pos="120078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(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ex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loc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32705" y="3742481"/>
            <a:ext cx="3461385" cy="1234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2716530" algn="l"/>
                <a:tab pos="305181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sançã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56472" y="3742481"/>
            <a:ext cx="160528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  <a:p>
            <a:pPr marL="2794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legis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32705" y="5022895"/>
            <a:ext cx="378332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2226945" algn="l"/>
                <a:tab pos="289814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Exe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65844" y="5022895"/>
            <a:ext cx="283464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84530" algn="l"/>
                <a:tab pos="246634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—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32705" y="5449368"/>
            <a:ext cx="5749290" cy="808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02840" algn="l"/>
                <a:tab pos="3265170" algn="l"/>
                <a:tab pos="507936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despesas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383773" y="5449368"/>
            <a:ext cx="111442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cordo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Espaço Reservado para Rodapé 14">
            <a:extLst>
              <a:ext uri="{FF2B5EF4-FFF2-40B4-BE49-F238E27FC236}">
                <a16:creationId xmlns:a16="http://schemas.microsoft.com/office/drawing/2014/main" id="{DEAC6CF7-3834-4602-8C64-2520156B5D6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>
            <a:extLst>
              <a:ext uri="{FF2B5EF4-FFF2-40B4-BE49-F238E27FC236}">
                <a16:creationId xmlns:a16="http://schemas.microsoft.com/office/drawing/2014/main" id="{C5969400-3377-4E5E-946F-A966D264970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17</a:t>
            </a:fld>
            <a:endParaRPr lang="pt-B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1" y="242941"/>
            <a:ext cx="9027770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r>
              <a:rPr sz="4400" spc="-40" dirty="0">
                <a:latin typeface="Arial"/>
                <a:cs typeface="Arial"/>
              </a:rPr>
              <a:t> </a:t>
            </a:r>
            <a:r>
              <a:rPr lang="pt-BR" sz="4400" spc="-40" dirty="0">
                <a:latin typeface="Arial"/>
                <a:cs typeface="Arial"/>
              </a:rPr>
              <a:t>              </a:t>
            </a:r>
            <a:r>
              <a:rPr sz="4400" dirty="0">
                <a:latin typeface="Arial"/>
                <a:cs typeface="Arial"/>
              </a:rPr>
              <a:t>E</a:t>
            </a:r>
            <a:r>
              <a:rPr lang="pt-BR" sz="440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27024" y="2367452"/>
            <a:ext cx="7085330" cy="2044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6350" indent="-228600" algn="just">
              <a:lnSpc>
                <a:spcPct val="9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demais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nvo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lvi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estão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etiv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execução.</a:t>
            </a:r>
            <a:endParaRPr sz="2800">
              <a:latin typeface="Arial"/>
              <a:cs typeface="Arial"/>
            </a:endParaRPr>
          </a:p>
          <a:p>
            <a:pPr marL="390525" indent="-377825">
              <a:lnSpc>
                <a:spcPts val="3195"/>
              </a:lnSpc>
              <a:spcBef>
                <a:spcPts val="660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processo</a:t>
            </a:r>
            <a:r>
              <a:rPr sz="2800" spc="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serão</a:t>
            </a:r>
            <a:r>
              <a:rPr sz="2800" spc="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necessárias</a:t>
            </a:r>
            <a:r>
              <a:rPr sz="2800" spc="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241300">
              <a:lnSpc>
                <a:spcPts val="3195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té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ogí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5624" y="4414819"/>
            <a:ext cx="33648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67970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elo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24527" y="4414819"/>
            <a:ext cx="9372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órgão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63539" y="4414819"/>
            <a:ext cx="194563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nsáve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55624" y="4798867"/>
            <a:ext cx="6855459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303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 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proceder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  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  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op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 rot="765820">
            <a:off x="7529577" y="1678487"/>
            <a:ext cx="4417568" cy="47665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Espaço Reservado para Rodapé 10">
            <a:extLst>
              <a:ext uri="{FF2B5EF4-FFF2-40B4-BE49-F238E27FC236}">
                <a16:creationId xmlns:a16="http://schemas.microsoft.com/office/drawing/2014/main" id="{31BC54C5-B250-48D4-8DE7-C65DC4BE158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Espaço Reservado para Número de Slide 11">
            <a:extLst>
              <a:ext uri="{FF2B5EF4-FFF2-40B4-BE49-F238E27FC236}">
                <a16:creationId xmlns:a16="http://schemas.microsoft.com/office/drawing/2014/main" id="{4CBB07B4-89E5-43EA-A65B-1A048CDA61F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18</a:t>
            </a:fld>
            <a:endParaRPr lang="pt-B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7371"/>
            <a:ext cx="1220087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endParaRPr lang="pt-BR" sz="2800" spc="-15" dirty="0">
              <a:solidFill>
                <a:srgbClr val="FFFFFF"/>
              </a:solidFill>
              <a:latin typeface="Arial"/>
              <a:cs typeface="Arial"/>
            </a:endParaRP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0" y="242941"/>
            <a:ext cx="11502339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8D76E16-E5EB-4E92-8061-C6958A7CA9B9}"/>
              </a:ext>
            </a:extLst>
          </p:cNvPr>
          <p:cNvSpPr txBox="1"/>
          <p:nvPr/>
        </p:nvSpPr>
        <p:spPr>
          <a:xfrm>
            <a:off x="6095999" y="1983360"/>
            <a:ext cx="55330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Divulgado anualmente pelo Conselho Nacional dos Direitos da Pessoa Idosa (CNDI), os fundos são como unidades de captação de recursos financeiros, que devem ser aplicados nas atividades, ações projetos e programas referentes à defesa dos direitos da pessoa idosa.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AAE0B6E-F54C-432A-8817-BC71FEF99D9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19</a:t>
            </a:fld>
            <a:endParaRPr lang="pt-BR"/>
          </a:p>
        </p:txBody>
      </p:sp>
      <p:pic>
        <p:nvPicPr>
          <p:cNvPr id="1026" name="Picture 2" descr="Resultado de imagem para idoso">
            <a:extLst>
              <a:ext uri="{FF2B5EF4-FFF2-40B4-BE49-F238E27FC236}">
                <a16:creationId xmlns:a16="http://schemas.microsoft.com/office/drawing/2014/main" id="{4C6911D9-DB75-4CBA-8CC5-17CC9B5D3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43" y="2514600"/>
            <a:ext cx="4603151" cy="290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303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8878" y="0"/>
            <a:ext cx="1220087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endParaRPr lang="pt-BR" sz="2800" spc="-15" dirty="0">
              <a:solidFill>
                <a:srgbClr val="FFFFFF"/>
              </a:solidFill>
              <a:latin typeface="Arial"/>
              <a:cs typeface="Arial"/>
            </a:endParaRP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0" y="242941"/>
            <a:ext cx="11502339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8D76E16-E5EB-4E92-8061-C6958A7CA9B9}"/>
              </a:ext>
            </a:extLst>
          </p:cNvPr>
          <p:cNvSpPr txBox="1"/>
          <p:nvPr/>
        </p:nvSpPr>
        <p:spPr>
          <a:xfrm>
            <a:off x="495299" y="1961166"/>
            <a:ext cx="11201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Para serem incluídos no Cadastro Nacional, os fundos municipais, estaduais e do Distrito Federal devem ter CNPJ e conta bancária específica.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406759BA-9EA3-48D7-AEB5-0E67328A72DC}"/>
              </a:ext>
            </a:extLst>
          </p:cNvPr>
          <p:cNvSpPr txBox="1"/>
          <p:nvPr/>
        </p:nvSpPr>
        <p:spPr>
          <a:xfrm>
            <a:off x="582227" y="3646503"/>
            <a:ext cx="72611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Esse cadastro é fundamental para a identificação do fundo no momento em que o doador quiser destinar o recurso.  As doações são dedutíveis do imposto de renda.</a:t>
            </a:r>
          </a:p>
          <a:p>
            <a:pPr algn="just"/>
            <a:endParaRPr lang="pt-BR" sz="2800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9656CE1-B388-4B1E-AECD-A280ADCC378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A990899-8787-4D70-8158-D0C13E2DB6A4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20</a:t>
            </a:fld>
            <a:endParaRPr lang="pt-BR"/>
          </a:p>
        </p:txBody>
      </p:sp>
      <p:pic>
        <p:nvPicPr>
          <p:cNvPr id="3074" name="Picture 2" descr="Resultado de imagem para idoso">
            <a:extLst>
              <a:ext uri="{FF2B5EF4-FFF2-40B4-BE49-F238E27FC236}">
                <a16:creationId xmlns:a16="http://schemas.microsoft.com/office/drawing/2014/main" id="{E7DAEB6A-8FF4-481A-BABD-586886E9E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308" y="3229250"/>
            <a:ext cx="3637465" cy="251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32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8878" y="0"/>
            <a:ext cx="1220087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1" y="242941"/>
            <a:ext cx="9103970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87A454E-EA33-4697-A306-365FD211FB5F}"/>
              </a:ext>
            </a:extLst>
          </p:cNvPr>
          <p:cNvSpPr txBox="1"/>
          <p:nvPr/>
        </p:nvSpPr>
        <p:spPr>
          <a:xfrm>
            <a:off x="3276600" y="3429000"/>
            <a:ext cx="85193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 formulário para o cadastramento e atualização da lista dos Fundos Municipais, Estaduais e Distrital de Direitos da Pessoa Idosa em situação regular no país está disponível em: </a:t>
            </a:r>
          </a:p>
        </p:txBody>
      </p:sp>
      <p:pic>
        <p:nvPicPr>
          <p:cNvPr id="2050" name="Picture 2" descr="Imagem relacionada">
            <a:extLst>
              <a:ext uri="{FF2B5EF4-FFF2-40B4-BE49-F238E27FC236}">
                <a16:creationId xmlns:a16="http://schemas.microsoft.com/office/drawing/2014/main" id="{8B408321-3F94-4ADE-BAA6-5A857FAD2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432" b="86017" l="33111" r="68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50" y="1293468"/>
            <a:ext cx="85725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D0892B3-265F-4623-993E-C584A21A0313}"/>
              </a:ext>
            </a:extLst>
          </p:cNvPr>
          <p:cNvSpPr txBox="1"/>
          <p:nvPr/>
        </p:nvSpPr>
        <p:spPr>
          <a:xfrm>
            <a:off x="3276600" y="18288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Se o seu município já possui um Fundo de Direitos da Pessoa Idosa faça o cadastro dele no Conselho Nacional dos Direitos do Idoso (CNDI).</a:t>
            </a:r>
          </a:p>
          <a:p>
            <a:pPr algn="just"/>
            <a:endParaRPr lang="pt-BR" sz="2800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4DA7B80-28CB-4A7E-A896-C1FCB1F9168F}"/>
              </a:ext>
            </a:extLst>
          </p:cNvPr>
          <p:cNvSpPr txBox="1"/>
          <p:nvPr/>
        </p:nvSpPr>
        <p:spPr>
          <a:xfrm>
            <a:off x="594511" y="5337139"/>
            <a:ext cx="11201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spc="-15" dirty="0">
                <a:solidFill>
                  <a:schemeClr val="tx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http://formsus.datasus.gov.br/site/formulario.php?id_aplicacao=42369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AE30CD8-616B-444E-B945-1F89137B842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A82977A-AC75-408C-ACB8-AEB5DA5E006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653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36167" y="2408981"/>
            <a:ext cx="7286625" cy="3324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 algn="just">
              <a:lnSpc>
                <a:spcPts val="3020"/>
              </a:lnSpc>
            </a:pP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ter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Cad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 (CNPJ)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rme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RFB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1634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201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8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800" dirty="0">
              <a:latin typeface="Times New Roman"/>
              <a:cs typeface="Times New Roman"/>
            </a:endParaRPr>
          </a:p>
          <a:p>
            <a:pPr marL="12700" marR="5080" algn="just">
              <a:lnSpc>
                <a:spcPct val="90000"/>
              </a:lnSpc>
              <a:spcBef>
                <a:spcPts val="1764"/>
              </a:spcBef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utiliz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CNPJ,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ncária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uer</a:t>
            </a:r>
            <a:r>
              <a:rPr sz="2800" spc="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utro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44294" y="1728405"/>
            <a:ext cx="6702425" cy="5434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4750"/>
              </a:lnSpc>
            </a:pP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CADASTRO</a:t>
            </a:r>
            <a:r>
              <a:rPr sz="2800" b="1" u="sng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b="1" u="sng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RECEI</a:t>
            </a:r>
            <a:r>
              <a:rPr sz="2800" b="1" u="sng" spc="-3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A FEDERAL</a:t>
            </a:r>
            <a:endParaRPr sz="2800" u="sng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665464" y="2456688"/>
            <a:ext cx="2974975" cy="2973705"/>
          </a:xfrm>
          <a:custGeom>
            <a:avLst/>
            <a:gdLst/>
            <a:ahLst/>
            <a:cxnLst/>
            <a:rect l="l" t="t" r="r" b="b"/>
            <a:pathLst>
              <a:path w="2974975" h="2973704">
                <a:moveTo>
                  <a:pt x="0" y="2973324"/>
                </a:moveTo>
                <a:lnTo>
                  <a:pt x="2974848" y="2973324"/>
                </a:lnTo>
                <a:lnTo>
                  <a:pt x="2974848" y="0"/>
                </a:lnTo>
                <a:lnTo>
                  <a:pt x="0" y="0"/>
                </a:lnTo>
                <a:lnTo>
                  <a:pt x="0" y="29733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665464" y="2456688"/>
            <a:ext cx="2974848" cy="29733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FE325A38-25F9-4869-B88C-62381C5B897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282A942-6018-4953-A240-4B59011E737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22</a:t>
            </a:fld>
            <a:endParaRPr lang="pt-BR"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AEF3E9EB-807F-422B-A5B0-CC0D88CD24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44831" y="242941"/>
            <a:ext cx="9103970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877110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259579"/>
            <a:ext cx="12192000" cy="2598420"/>
          </a:xfrm>
          <a:custGeom>
            <a:avLst/>
            <a:gdLst/>
            <a:ahLst/>
            <a:cxnLst/>
            <a:rect l="l" t="t" r="r" b="b"/>
            <a:pathLst>
              <a:path w="12192000" h="2598420">
                <a:moveTo>
                  <a:pt x="0" y="2598419"/>
                </a:moveTo>
                <a:lnTo>
                  <a:pt x="12192000" y="2598419"/>
                </a:lnTo>
                <a:lnTo>
                  <a:pt x="12192000" y="0"/>
                </a:lnTo>
                <a:lnTo>
                  <a:pt x="0" y="0"/>
                </a:lnTo>
                <a:lnTo>
                  <a:pt x="0" y="2598419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566416"/>
            <a:ext cx="12192000" cy="1693545"/>
          </a:xfrm>
          <a:custGeom>
            <a:avLst/>
            <a:gdLst/>
            <a:ahLst/>
            <a:cxnLst/>
            <a:rect l="l" t="t" r="r" b="b"/>
            <a:pathLst>
              <a:path w="12192000" h="1693545">
                <a:moveTo>
                  <a:pt x="0" y="1693163"/>
                </a:moveTo>
                <a:lnTo>
                  <a:pt x="12192000" y="1693163"/>
                </a:lnTo>
                <a:lnTo>
                  <a:pt x="12192000" y="0"/>
                </a:lnTo>
                <a:lnTo>
                  <a:pt x="0" y="0"/>
                </a:lnTo>
                <a:lnTo>
                  <a:pt x="0" y="16931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35626" y="2636520"/>
            <a:ext cx="6885940" cy="1478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200" b="1" spc="-35" dirty="0">
                <a:solidFill>
                  <a:srgbClr val="001F5F"/>
                </a:solidFill>
                <a:latin typeface="Arial"/>
                <a:cs typeface="Arial"/>
              </a:rPr>
              <a:t>LEGISLAÇÃO</a:t>
            </a:r>
            <a:r>
              <a:rPr sz="52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5200" b="1" spc="-40" dirty="0">
                <a:solidFill>
                  <a:srgbClr val="001F5F"/>
                </a:solidFill>
                <a:latin typeface="Arial"/>
                <a:cs typeface="Arial"/>
              </a:rPr>
              <a:t>SO</a:t>
            </a:r>
            <a:r>
              <a:rPr sz="5200" b="1" spc="-25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5200" b="1" spc="-40" dirty="0">
                <a:solidFill>
                  <a:srgbClr val="001F5F"/>
                </a:solidFill>
                <a:latin typeface="Arial"/>
                <a:cs typeface="Arial"/>
              </a:rPr>
              <a:t>RE</a:t>
            </a:r>
            <a:endParaRPr sz="5200" dirty="0">
              <a:latin typeface="Arial"/>
              <a:cs typeface="Arial"/>
            </a:endParaRPr>
          </a:p>
          <a:p>
            <a:pPr marL="379730">
              <a:lnSpc>
                <a:spcPct val="100000"/>
              </a:lnSpc>
            </a:pPr>
            <a:r>
              <a:rPr sz="5200" b="1" spc="-40" dirty="0">
                <a:solidFill>
                  <a:srgbClr val="001F5F"/>
                </a:solidFill>
                <a:latin typeface="Arial"/>
                <a:cs typeface="Arial"/>
              </a:rPr>
              <a:t>FUNDOS</a:t>
            </a:r>
            <a:r>
              <a:rPr sz="52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5200" b="1" spc="-35" dirty="0">
                <a:solidFill>
                  <a:srgbClr val="001F5F"/>
                </a:solidFill>
                <a:latin typeface="Arial"/>
                <a:cs typeface="Arial"/>
              </a:rPr>
              <a:t>ESPECIAIS</a:t>
            </a:r>
            <a:endParaRPr sz="52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602223" y="1665730"/>
            <a:ext cx="6589776" cy="51922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21E2AAA-4B86-4B53-9778-5FB7C55880B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F11E668-03F1-4F94-9B8C-F047AD9126D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23</a:t>
            </a:fld>
            <a:endParaRPr lang="pt-B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9612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4.320/64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DA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LEI DE</a:t>
            </a:r>
            <a:r>
              <a:rPr sz="4400" spc="-2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ORÇAMEN</a:t>
            </a:r>
            <a:r>
              <a:rPr sz="4400" spc="-105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O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5616" y="1854146"/>
            <a:ext cx="10652125" cy="438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Art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°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3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1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Orç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ment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1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on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á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discriminaçã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1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rece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ta</a:t>
            </a:r>
            <a:r>
              <a:rPr sz="2500" spc="1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desp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sa de</a:t>
            </a:r>
            <a:r>
              <a:rPr sz="2500" spc="3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for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evid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nc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polític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econômic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finan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cei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3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program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tr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balh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2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2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3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overn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500" spc="2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obed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cido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spc="2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2500" spc="2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princípi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2500" spc="2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spc="2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idad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20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niversalid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 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an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alidade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25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705"/>
              </a:spcBef>
            </a:pP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§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°</a:t>
            </a:r>
            <a:r>
              <a:rPr sz="25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Integr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rão</a:t>
            </a:r>
            <a:r>
              <a:rPr sz="25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Le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Orçament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endParaRPr sz="2500">
              <a:latin typeface="Trebuchet MS"/>
              <a:cs typeface="Trebuchet MS"/>
            </a:endParaRPr>
          </a:p>
          <a:p>
            <a:pPr marL="12700" marR="6985">
              <a:lnSpc>
                <a:spcPts val="2700"/>
              </a:lnSpc>
              <a:spcBef>
                <a:spcPts val="1035"/>
              </a:spcBef>
              <a:buClr>
                <a:srgbClr val="FFFFFF"/>
              </a:buClr>
              <a:buFont typeface="Trebuchet MS"/>
              <a:buAutoNum type="romanUcPeriod"/>
              <a:tabLst>
                <a:tab pos="279400" algn="l"/>
                <a:tab pos="573405" algn="l"/>
                <a:tab pos="1891664" algn="l"/>
                <a:tab pos="2783205" algn="l"/>
                <a:tab pos="3304540" algn="l"/>
                <a:tab pos="4491990" algn="l"/>
                <a:tab pos="5140960" algn="l"/>
                <a:tab pos="6205220" algn="l"/>
                <a:tab pos="6555740" algn="l"/>
                <a:tab pos="7075805" algn="l"/>
                <a:tab pos="8373745" algn="l"/>
                <a:tab pos="9022080" algn="l"/>
                <a:tab pos="10292715" algn="l"/>
              </a:tabLst>
            </a:pP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ário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ral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receita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desp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fun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çõe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 G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vern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o;</a:t>
            </a:r>
            <a:endParaRPr sz="2500">
              <a:latin typeface="Trebuchet MS"/>
              <a:cs typeface="Trebuchet MS"/>
            </a:endParaRPr>
          </a:p>
          <a:p>
            <a:pPr marL="350520" indent="-337820" algn="just">
              <a:lnSpc>
                <a:spcPts val="2850"/>
              </a:lnSpc>
              <a:spcBef>
                <a:spcPts val="655"/>
              </a:spcBef>
              <a:buClr>
                <a:srgbClr val="FFFFFF"/>
              </a:buClr>
              <a:buFont typeface="Trebuchet MS"/>
              <a:buAutoNum type="romanUcPeriod"/>
              <a:tabLst>
                <a:tab pos="351155" algn="l"/>
              </a:tabLst>
            </a:pP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Q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ad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2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demonst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rat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14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ec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ita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Desp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Cate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oria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endParaRPr sz="2500">
              <a:latin typeface="Trebuchet MS"/>
              <a:cs typeface="Trebuchet MS"/>
            </a:endParaRPr>
          </a:p>
          <a:p>
            <a:pPr marL="12700" algn="just">
              <a:lnSpc>
                <a:spcPts val="2850"/>
              </a:lnSpc>
            </a:pP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onô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mica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na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 forma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b="1" u="heavy" spc="-25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An</a:t>
            </a:r>
            <a:r>
              <a:rPr sz="2500" b="1" u="heavy" spc="-10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e</a:t>
            </a:r>
            <a:r>
              <a:rPr sz="2500" b="1" u="heavy" spc="-20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xo</a:t>
            </a:r>
            <a:r>
              <a:rPr sz="2500" u="heavy" spc="114" dirty="0">
                <a:solidFill>
                  <a:srgbClr val="C00000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2500" b="1" u="heavy" spc="-15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nº</a:t>
            </a:r>
            <a:r>
              <a:rPr sz="2500" u="heavy" spc="114" dirty="0">
                <a:solidFill>
                  <a:srgbClr val="C00000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2500" b="1" u="heavy" spc="-15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1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;</a:t>
            </a:r>
            <a:endParaRPr sz="2500">
              <a:latin typeface="Trebuchet MS"/>
              <a:cs typeface="Trebuchet MS"/>
            </a:endParaRPr>
          </a:p>
          <a:p>
            <a:pPr marL="12700" marR="405130">
              <a:lnSpc>
                <a:spcPct val="123200"/>
              </a:lnSpc>
              <a:spcBef>
                <a:spcPts val="15"/>
              </a:spcBef>
              <a:buClr>
                <a:srgbClr val="FFFFFF"/>
              </a:buClr>
              <a:buFont typeface="Trebuchet MS"/>
              <a:buAutoNum type="romanUcPeriod" startAt="3"/>
              <a:tabLst>
                <a:tab pos="374015" algn="l"/>
              </a:tabLst>
            </a:pP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Q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adr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discriminat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vo</a:t>
            </a:r>
            <a:r>
              <a:rPr sz="25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rece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ta</a:t>
            </a:r>
            <a:r>
              <a:rPr sz="25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resp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ctiv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sl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çã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o;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 IV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Q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adr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dotaçõe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órgãos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verno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Ad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inis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ração.</a:t>
            </a:r>
            <a:endParaRPr sz="2500">
              <a:latin typeface="Trebuchet MS"/>
              <a:cs typeface="Trebuchet MS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4870789-1EA7-42CE-81CB-8742C7D11BA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56C9B95-6A92-4134-9CFD-9671D736127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24</a:t>
            </a:fld>
            <a:endParaRPr lang="pt-B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025010" y="2738419"/>
            <a:ext cx="7355205" cy="2374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2º</a:t>
            </a:r>
            <a:r>
              <a:rPr sz="28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Acom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Orç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ts val="3030"/>
              </a:lnSpc>
              <a:spcBef>
                <a:spcPts val="1839"/>
              </a:spcBef>
            </a:pP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I </a:t>
            </a:r>
            <a:r>
              <a:rPr sz="2800" b="1" u="heavy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800" b="1" u="heavy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Qua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ros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demon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ivos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cei</a:t>
            </a:r>
            <a:r>
              <a:rPr sz="2800" b="1" u="heavy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planos</a:t>
            </a:r>
            <a:r>
              <a:rPr sz="2800" b="1" u="heavy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u="heavy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aplic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b="1" u="heavy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b="1" u="heavy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fund</a:t>
            </a:r>
            <a:r>
              <a:rPr sz="2800" b="1" u="heavy" spc="-3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pec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ai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  <a:spcBef>
                <a:spcPts val="1415"/>
              </a:spcBef>
              <a:tabLst>
                <a:tab pos="375285" algn="l"/>
                <a:tab pos="660400" algn="l"/>
                <a:tab pos="2190115" algn="l"/>
                <a:tab pos="4772660" algn="l"/>
                <a:tab pos="5335270" algn="l"/>
                <a:tab pos="694563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	-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Quadr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strativ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A</a:t>
            </a:r>
            <a:r>
              <a:rPr sz="2800" b="1" u="heavy" spc="-35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n</a:t>
            </a:r>
            <a:r>
              <a:rPr sz="2800" b="1" u="heavy" spc="-2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exos</a:t>
            </a:r>
            <a:r>
              <a:rPr sz="2800" b="1" u="heavy" spc="3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 </a:t>
            </a:r>
            <a:r>
              <a:rPr sz="2800" b="1" u="heavy" spc="-2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6 a</a:t>
            </a:r>
            <a:r>
              <a:rPr sz="2800" b="1" u="heavy" spc="-5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 </a:t>
            </a:r>
            <a:r>
              <a:rPr sz="2800" b="1" u="heavy" spc="-2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13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</a:t>
            </a:r>
            <a:r>
              <a:rPr sz="4400" spc="-15" dirty="0">
                <a:latin typeface="Arial"/>
                <a:cs typeface="Arial"/>
              </a:rPr>
              <a:t>2</a:t>
            </a:r>
            <a:r>
              <a:rPr sz="4400" dirty="0">
                <a:latin typeface="Arial"/>
                <a:cs typeface="Arial"/>
              </a:rPr>
              <a:t>0/64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DA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LEI DE 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RÇAMEN</a:t>
            </a:r>
            <a:r>
              <a:rPr sz="4400" spc="-8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O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2308656"/>
            <a:ext cx="4185907" cy="41536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6EC5B1EA-21BA-41DF-8FB4-6AB0DF93982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AE111316-D0B1-43B7-AB26-00696346DA8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25</a:t>
            </a:fld>
            <a:endParaRPr lang="pt-B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432292" y="3476244"/>
            <a:ext cx="3759707" cy="28361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26719" y="2603418"/>
            <a:ext cx="10596245" cy="3041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adoçã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mas 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ares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2700" marR="3137535" algn="just">
              <a:lnSpc>
                <a:spcPct val="90000"/>
              </a:lnSpc>
              <a:spcBef>
                <a:spcPts val="2130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 72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çame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ntá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vi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nculad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fundos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-se-á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és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cré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379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4.320/64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DOS </a:t>
            </a:r>
            <a:r>
              <a:rPr sz="4400" spc="-15" dirty="0">
                <a:latin typeface="Arial"/>
                <a:cs typeface="Arial"/>
              </a:rPr>
              <a:t>F</a:t>
            </a:r>
            <a:r>
              <a:rPr sz="4400" dirty="0">
                <a:latin typeface="Arial"/>
                <a:cs typeface="Arial"/>
              </a:rPr>
              <a:t>UNDOS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ESPECIAIS</a:t>
            </a:r>
            <a:endParaRPr sz="4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6719" y="2188770"/>
            <a:ext cx="6658609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329"/>
              </a:lnSpc>
              <a:tabLst>
                <a:tab pos="927100" algn="l"/>
                <a:tab pos="1781810" algn="l"/>
                <a:tab pos="3527425" algn="l"/>
                <a:tab pos="4780280" algn="l"/>
                <a:tab pos="644779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stitui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21294" y="2176070"/>
            <a:ext cx="199008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8051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produto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147172" y="2176070"/>
            <a:ext cx="127127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eitas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EF9B2B16-C8B3-480F-A4C8-06D06E0681E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728076DD-443C-4E12-92E3-A7FCA0237640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26</a:t>
            </a:fld>
            <a:endParaRPr lang="pt-B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1166" rIns="0" bIns="0" rtlCol="0">
            <a:spAutoFit/>
          </a:bodyPr>
          <a:lstStyle/>
          <a:p>
            <a:pPr marL="127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</a:t>
            </a:r>
            <a:r>
              <a:rPr sz="4400" spc="-15" dirty="0">
                <a:latin typeface="Arial"/>
                <a:cs typeface="Arial"/>
              </a:rPr>
              <a:t>2</a:t>
            </a:r>
            <a:r>
              <a:rPr sz="4400" dirty="0">
                <a:latin typeface="Arial"/>
                <a:cs typeface="Arial"/>
              </a:rPr>
              <a:t>0/64</a:t>
            </a:r>
            <a:endParaRPr sz="4400">
              <a:latin typeface="Arial"/>
              <a:cs typeface="Arial"/>
            </a:endParaRPr>
          </a:p>
          <a:p>
            <a:pPr marL="127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DOS FUNDOS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ESPECIAIS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50463" y="2183048"/>
            <a:ext cx="7987665" cy="3682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trá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saldo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fundo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 apurado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nte,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  <a:p>
            <a:pPr marL="12700" marR="5715" algn="just">
              <a:lnSpc>
                <a:spcPct val="90000"/>
              </a:lnSpc>
              <a:spcBef>
                <a:spcPts val="1800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insti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ermi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rmas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pecul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tom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spc="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mo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do,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etê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órgão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uivalen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2647188"/>
            <a:ext cx="3061716" cy="38328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58981A2-C863-4C64-8F23-24073527479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A4F4D6E4-C89A-448E-9590-2DFD22B3E29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27</a:t>
            </a:fld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52957" y="2035524"/>
            <a:ext cx="10792460" cy="3923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46050">
              <a:lnSpc>
                <a:spcPts val="3460"/>
              </a:lnSpc>
              <a:tabLst>
                <a:tab pos="675640" algn="l"/>
                <a:tab pos="1971039" algn="l"/>
                <a:tab pos="2608580" algn="l"/>
                <a:tab pos="4443095" algn="l"/>
                <a:tab pos="5081905" algn="l"/>
                <a:tab pos="6826884" algn="l"/>
                <a:tab pos="7465695" algn="l"/>
                <a:tab pos="8668385" algn="l"/>
                <a:tab pos="10073640" algn="l"/>
              </a:tabLst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As	fo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tes	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	c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pt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ção	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	re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urs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	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	fu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do	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	s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 ind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cadas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insti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ui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ts val="3590"/>
              </a:lnSpc>
              <a:spcBef>
                <a:spcPts val="57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pri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cipa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sã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  <a:p>
            <a:pPr marL="4394835" indent="-378460">
              <a:lnSpc>
                <a:spcPts val="3110"/>
              </a:lnSpc>
              <a:buClr>
                <a:srgbClr val="C00000"/>
              </a:buClr>
              <a:buFont typeface="MS Gothic"/>
              <a:buChar char="✓"/>
              <a:tabLst>
                <a:tab pos="4395470" algn="l"/>
                <a:tab pos="6403340" algn="l"/>
                <a:tab pos="8473440" algn="l"/>
                <a:tab pos="951103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endParaRPr sz="2800">
              <a:latin typeface="Arial"/>
              <a:cs typeface="Arial"/>
            </a:endParaRPr>
          </a:p>
          <a:p>
            <a:pPr marL="4016375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4394835" indent="-378460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4395470" algn="l"/>
                <a:tab pos="6094095" algn="l"/>
                <a:tab pos="8387715" algn="l"/>
                <a:tab pos="921512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ões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provenientes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erentes</a:t>
            </a:r>
            <a:endParaRPr sz="2800">
              <a:latin typeface="Arial"/>
              <a:cs typeface="Arial"/>
            </a:endParaRPr>
          </a:p>
          <a:p>
            <a:pPr marL="389890" algn="ctr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governo;</a:t>
            </a:r>
            <a:endParaRPr sz="2800">
              <a:latin typeface="Arial"/>
              <a:cs typeface="Arial"/>
            </a:endParaRPr>
          </a:p>
          <a:p>
            <a:pPr marL="4394835" indent="-378460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439547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doações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essoas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ísic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  <a:p>
            <a:pPr marL="4016375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(que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podem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idas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IR);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8398" rIns="0" bIns="0" rtlCol="0">
            <a:spAutoFit/>
          </a:bodyPr>
          <a:lstStyle/>
          <a:p>
            <a:pPr marL="10287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ORIGEM E</a:t>
            </a:r>
            <a:r>
              <a:rPr sz="4400" spc="-2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CAP</a:t>
            </a:r>
            <a:r>
              <a:rPr sz="4400" spc="-325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10287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0876" y="3703320"/>
            <a:ext cx="4669536" cy="28437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BD762501-164A-4109-89ED-99FC4866F10C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2D3BD92-ADCF-466D-BBD9-148E98D83B5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28</a:t>
            </a:fld>
            <a:endParaRPr lang="pt-B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6836" y="2331765"/>
            <a:ext cx="6785609" cy="2940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6985" indent="-228600" algn="just">
              <a:lnSpc>
                <a:spcPct val="9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istos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741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199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o, art.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84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241300" marR="5080" indent="-228600" algn="just">
              <a:lnSpc>
                <a:spcPts val="3030"/>
              </a:lnSpc>
              <a:spcBef>
                <a:spcPts val="103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(nos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e)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 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390525" indent="-377825">
              <a:lnSpc>
                <a:spcPct val="100000"/>
              </a:lnSpc>
              <a:spcBef>
                <a:spcPts val="62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3622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</a:t>
            </a:r>
            <a:r>
              <a:rPr sz="4400" spc="-20" dirty="0">
                <a:latin typeface="Arial"/>
                <a:cs typeface="Arial"/>
              </a:rPr>
              <a:t>G</a:t>
            </a:r>
            <a:r>
              <a:rPr sz="4400" dirty="0">
                <a:latin typeface="Arial"/>
                <a:cs typeface="Arial"/>
              </a:rPr>
              <a:t>EM E C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P</a:t>
            </a:r>
            <a:r>
              <a:rPr sz="4400" spc="-33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036052" y="923544"/>
            <a:ext cx="4155947" cy="53660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134E65B-65C7-45B2-870E-22A9C0ED98C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54B07028-051D-4877-AE85-89D801136730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29</a:t>
            </a:fld>
            <a:endParaRPr lang="pt-BR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438903" y="2627802"/>
            <a:ext cx="229679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18844" algn="l"/>
              </a:tabLst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65593" y="2627802"/>
            <a:ext cx="146939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63355" y="2627802"/>
            <a:ext cx="2044064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3479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deve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38903" y="3011850"/>
            <a:ext cx="6669405" cy="2301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xclusiv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25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nte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ações, 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ltados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sob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rvis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s.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</a:t>
            </a:r>
            <a:r>
              <a:rPr sz="4400" spc="-20" dirty="0">
                <a:latin typeface="Arial"/>
                <a:cs typeface="Arial"/>
              </a:rPr>
              <a:t>G</a:t>
            </a:r>
            <a:r>
              <a:rPr sz="4400" dirty="0">
                <a:latin typeface="Arial"/>
                <a:cs typeface="Arial"/>
              </a:rPr>
              <a:t>EM E C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P</a:t>
            </a:r>
            <a:r>
              <a:rPr sz="4400" spc="-33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2047963"/>
            <a:ext cx="4864925" cy="48100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9893C298-7CCA-4588-97F3-92B3E956CA6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CC0EDBA2-13A1-46CF-A7CD-A0927659C3CC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30</a:t>
            </a:fld>
            <a:endParaRPr lang="pt-B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00785" y="2313477"/>
            <a:ext cx="7334250" cy="3453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istra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Executi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local,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 (d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seja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quand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houver),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nsáve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 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livr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iberad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colegiad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</a:t>
            </a:r>
            <a:r>
              <a:rPr sz="4400" spc="-20" dirty="0">
                <a:latin typeface="Arial"/>
                <a:cs typeface="Arial"/>
              </a:rPr>
              <a:t>G</a:t>
            </a:r>
            <a:r>
              <a:rPr sz="4400" dirty="0">
                <a:latin typeface="Arial"/>
                <a:cs typeface="Arial"/>
              </a:rPr>
              <a:t>EM E C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P</a:t>
            </a:r>
            <a:r>
              <a:rPr sz="4400" spc="-33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877811" y="1976627"/>
            <a:ext cx="5314186" cy="44485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B4AB47F-33D6-4F29-9FC9-28516BDEF42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CB03C754-5D2E-4569-85CE-98CA6CE5F73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31</a:t>
            </a:fld>
            <a:endParaRPr lang="pt-BR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75804" y="1833672"/>
            <a:ext cx="11040389" cy="13490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365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titui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Est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du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(FEI-SC)</a:t>
            </a:r>
            <a:r>
              <a:rPr sz="3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tab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ce</a:t>
            </a:r>
            <a:endParaRPr sz="3200" dirty="0">
              <a:latin typeface="Arial"/>
              <a:cs typeface="Arial"/>
            </a:endParaRPr>
          </a:p>
          <a:p>
            <a:pPr marL="6929120">
              <a:lnSpc>
                <a:spcPts val="365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outras</a:t>
            </a:r>
            <a:r>
              <a:rPr sz="3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prov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dên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26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00419" rIns="0" bIns="0" rtlCol="0">
            <a:spAutoFit/>
          </a:bodyPr>
          <a:lstStyle/>
          <a:p>
            <a:pPr marL="57150">
              <a:lnSpc>
                <a:spcPts val="5100"/>
              </a:lnSpc>
            </a:pPr>
            <a:r>
              <a:rPr sz="4400" dirty="0">
                <a:latin typeface="Arial"/>
                <a:cs typeface="Arial"/>
              </a:rPr>
              <a:t>LEI Nº 17.</a:t>
            </a:r>
            <a:r>
              <a:rPr sz="4400" spc="-15" dirty="0">
                <a:latin typeface="Arial"/>
                <a:cs typeface="Arial"/>
              </a:rPr>
              <a:t>3</a:t>
            </a:r>
            <a:r>
              <a:rPr sz="4400" dirty="0">
                <a:latin typeface="Arial"/>
                <a:cs typeface="Arial"/>
              </a:rPr>
              <a:t>55/17</a:t>
            </a:r>
          </a:p>
          <a:p>
            <a:pPr marL="57150">
              <a:lnSpc>
                <a:spcPts val="3660"/>
              </a:lnSpc>
            </a:pPr>
            <a:r>
              <a:rPr sz="3200" spc="-5" dirty="0">
                <a:latin typeface="Arial"/>
                <a:cs typeface="Arial"/>
              </a:rPr>
              <a:t>FEI</a:t>
            </a:r>
            <a:r>
              <a:rPr sz="3200" dirty="0">
                <a:latin typeface="Arial"/>
                <a:cs typeface="Arial"/>
              </a:rPr>
              <a:t>-</a:t>
            </a:r>
            <a:r>
              <a:rPr sz="3200" spc="-5" dirty="0">
                <a:latin typeface="Arial"/>
                <a:cs typeface="Arial"/>
              </a:rPr>
              <a:t>SC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5E98BABA-C90A-4952-AC29-34218EBBF05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32</a:t>
            </a:fld>
            <a:endParaRPr lang="pt-BR"/>
          </a:p>
        </p:txBody>
      </p:sp>
      <p:pic>
        <p:nvPicPr>
          <p:cNvPr id="4098" name="Picture 2" descr="Resultado de imagem para idoso">
            <a:extLst>
              <a:ext uri="{FF2B5EF4-FFF2-40B4-BE49-F238E27FC236}">
                <a16:creationId xmlns:a16="http://schemas.microsoft.com/office/drawing/2014/main" id="{2F8E0BCB-32DE-47D8-BF4E-A4481F595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99" y="3418401"/>
            <a:ext cx="3400101" cy="183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A0B6B1C0-3AA9-4C1C-A9E0-668B53CFA6AF}"/>
              </a:ext>
            </a:extLst>
          </p:cNvPr>
          <p:cNvSpPr txBox="1"/>
          <p:nvPr/>
        </p:nvSpPr>
        <p:spPr>
          <a:xfrm>
            <a:off x="1600200" y="2991653"/>
            <a:ext cx="1024696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18715" algn="just">
              <a:lnSpc>
                <a:spcPct val="100000"/>
              </a:lnSpc>
            </a:pP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Art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4º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stit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lang="pt-BR"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ei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lang="pt-BR"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lang="pt-BR"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0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I-</a:t>
            </a:r>
            <a:r>
              <a:rPr lang="pt-BR" sz="2800" spc="-30" dirty="0">
                <a:solidFill>
                  <a:srgbClr val="FFFFFF"/>
                </a:solidFill>
                <a:latin typeface="Arial"/>
                <a:cs typeface="Arial"/>
              </a:rPr>
              <a:t>SC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lang="pt-BR" sz="2800" dirty="0">
              <a:latin typeface="Arial"/>
              <a:cs typeface="Arial"/>
            </a:endParaRPr>
          </a:p>
          <a:p>
            <a:pPr marL="2418715" marR="93980" algn="just">
              <a:lnSpc>
                <a:spcPct val="100000"/>
              </a:lnSpc>
              <a:buClr>
                <a:srgbClr val="FFFFFF"/>
              </a:buClr>
              <a:buFont typeface="Arial"/>
              <a:buAutoNum type="romanUcPeriod"/>
              <a:tabLst>
                <a:tab pos="2990850" algn="l"/>
              </a:tabLst>
            </a:pP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lang="pt-BR" sz="28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lang="pt-BR" sz="28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ecursos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lang="pt-BR" sz="28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advi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lang="pt-BR"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lang="pt-BR" sz="28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os,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 fi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lang="pt-BR"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 err="1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lang="pt-BR" sz="2800" spc="-5" dirty="0" err="1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lang="pt-BR" sz="2800" spc="-10" dirty="0" err="1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lang="pt-BR" sz="2800" spc="-15" dirty="0" err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pt-BR" sz="2800" spc="-20" dirty="0" err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15" dirty="0" err="1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lang="pt-BR" sz="2800" spc="-5" dirty="0" err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spc="-20" dirty="0" err="1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lang="pt-BR" sz="2800" spc="-15" dirty="0" err="1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lang="pt-BR" sz="2800" spc="-10" dirty="0" err="1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dirty="0" err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lang="pt-BR" sz="2800" dirty="0">
              <a:latin typeface="Arial"/>
              <a:cs typeface="Arial"/>
            </a:endParaRPr>
          </a:p>
          <a:p>
            <a:pPr marL="2418715" marR="92710" algn="just">
              <a:lnSpc>
                <a:spcPct val="100000"/>
              </a:lnSpc>
              <a:buClr>
                <a:srgbClr val="FFFFFF"/>
              </a:buClr>
              <a:buFont typeface="Arial"/>
              <a:buAutoNum type="romanUcPeriod"/>
              <a:tabLst>
                <a:tab pos="2726690" algn="l"/>
              </a:tabLst>
            </a:pP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lang="pt-BR"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dotaçã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ign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ada</a:t>
            </a:r>
            <a:r>
              <a:rPr lang="pt-BR"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nu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men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lang="pt-BR"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ame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lang="pt-BR"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lang="pt-BR"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lang="pt-BR"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lang="pt-BR" sz="2800" spc="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lang="pt-BR"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 decurs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cad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lang="pt-BR" sz="2800" dirty="0">
              <a:latin typeface="Arial"/>
              <a:cs typeface="Arial"/>
            </a:endParaRPr>
          </a:p>
          <a:p>
            <a:endParaRPr lang="pt-BR" sz="28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3195"/>
              </a:lnSpc>
              <a:buClr>
                <a:srgbClr val="FFFFFF"/>
              </a:buClr>
              <a:buFont typeface="Arial"/>
              <a:buAutoNum type="romanUcPeriod" startAt="3"/>
              <a:tabLst>
                <a:tab pos="421640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3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con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10" dirty="0">
                <a:latin typeface="Arial"/>
                <a:cs typeface="Arial"/>
              </a:rPr>
              <a:t>rib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ç</a:t>
            </a:r>
            <a:r>
              <a:rPr sz="2800" b="0" dirty="0">
                <a:latin typeface="Arial"/>
                <a:cs typeface="Arial"/>
              </a:rPr>
              <a:t>õ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pessoas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naturais</a:t>
            </a:r>
            <a:r>
              <a:rPr sz="2800" b="0" spc="10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ju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íd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cas,</a:t>
            </a:r>
            <a:r>
              <a:rPr sz="2800" b="0" spc="114" dirty="0">
                <a:latin typeface="Arial"/>
                <a:cs typeface="Arial"/>
              </a:rPr>
              <a:t> </a:t>
            </a:r>
            <a:r>
              <a:rPr sz="2800" b="0" spc="-30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fo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ma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5" dirty="0"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5"/>
              </a:lnSpc>
            </a:pPr>
            <a:r>
              <a:rPr sz="2800" b="0" spc="-15" dirty="0">
                <a:latin typeface="Arial"/>
                <a:cs typeface="Arial"/>
              </a:rPr>
              <a:t>bens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mó</a:t>
            </a:r>
            <a:r>
              <a:rPr sz="2800" b="0" spc="-10" dirty="0">
                <a:latin typeface="Arial"/>
                <a:cs typeface="Arial"/>
              </a:rPr>
              <a:t>v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imó</a:t>
            </a:r>
            <a:r>
              <a:rPr sz="2800" b="0" spc="-5" dirty="0">
                <a:latin typeface="Arial"/>
                <a:cs typeface="Arial"/>
              </a:rPr>
              <a:t>v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o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ecu</a:t>
            </a:r>
            <a:r>
              <a:rPr sz="2800" b="0" spc="-10" dirty="0">
                <a:latin typeface="Arial"/>
                <a:cs typeface="Arial"/>
              </a:rPr>
              <a:t>rs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20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fi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nce</a:t>
            </a:r>
            <a:r>
              <a:rPr sz="2800" b="0" spc="-10" dirty="0">
                <a:latin typeface="Arial"/>
                <a:cs typeface="Arial"/>
              </a:rPr>
              <a:t>iro</a:t>
            </a:r>
            <a:r>
              <a:rPr sz="2800" b="0" dirty="0">
                <a:latin typeface="Arial"/>
                <a:cs typeface="Arial"/>
              </a:rPr>
              <a:t>s</a:t>
            </a:r>
            <a:r>
              <a:rPr sz="2800" b="0" spc="-10" dirty="0"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12700" marR="5080" algn="just">
              <a:lnSpc>
                <a:spcPct val="9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4"/>
              <a:tabLst>
                <a:tab pos="464184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doações</a:t>
            </a:r>
            <a:r>
              <a:rPr sz="2800" b="0" spc="-10" dirty="0">
                <a:latin typeface="Arial"/>
                <a:cs typeface="Arial"/>
              </a:rPr>
              <a:t>,</a:t>
            </a:r>
            <a:r>
              <a:rPr sz="2800" b="0" spc="11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13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ux</a:t>
            </a:r>
            <a:r>
              <a:rPr sz="2800" b="0" spc="-5" dirty="0">
                <a:latin typeface="Arial"/>
                <a:cs typeface="Arial"/>
              </a:rPr>
              <a:t>í</a:t>
            </a:r>
            <a:r>
              <a:rPr sz="2800" b="0" spc="-10" dirty="0">
                <a:latin typeface="Arial"/>
                <a:cs typeface="Arial"/>
              </a:rPr>
              <a:t>lios,</a:t>
            </a:r>
            <a:r>
              <a:rPr sz="2800" b="0" spc="13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co</a:t>
            </a:r>
            <a:r>
              <a:rPr sz="2800" b="0" spc="-10" dirty="0">
                <a:latin typeface="Arial"/>
                <a:cs typeface="Arial"/>
              </a:rPr>
              <a:t>ntri</a:t>
            </a:r>
            <a:r>
              <a:rPr sz="2800" b="0" spc="-15" dirty="0">
                <a:latin typeface="Arial"/>
                <a:cs typeface="Arial"/>
              </a:rPr>
              <a:t>b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çõ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10" dirty="0">
                <a:latin typeface="Arial"/>
                <a:cs typeface="Arial"/>
              </a:rPr>
              <a:t>s,</a:t>
            </a:r>
            <a:r>
              <a:rPr sz="2800" b="0" spc="15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s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-10" dirty="0">
                <a:latin typeface="Arial"/>
                <a:cs typeface="Arial"/>
              </a:rPr>
              <a:t>bv</a:t>
            </a:r>
            <a:r>
              <a:rPr sz="2800" b="0" spc="-20" dirty="0">
                <a:latin typeface="Arial"/>
                <a:cs typeface="Arial"/>
              </a:rPr>
              <a:t>en</a:t>
            </a:r>
            <a:r>
              <a:rPr sz="2800" b="0" spc="-10" dirty="0">
                <a:latin typeface="Arial"/>
                <a:cs typeface="Arial"/>
              </a:rPr>
              <a:t>ç</a:t>
            </a:r>
            <a:r>
              <a:rPr sz="2800" b="0" spc="-20" dirty="0">
                <a:latin typeface="Arial"/>
                <a:cs typeface="Arial"/>
              </a:rPr>
              <a:t>õ</a:t>
            </a:r>
            <a:r>
              <a:rPr sz="2800" b="0" spc="-10" dirty="0">
                <a:latin typeface="Arial"/>
                <a:cs typeface="Arial"/>
              </a:rPr>
              <a:t>es,</a:t>
            </a:r>
            <a:r>
              <a:rPr sz="2800" b="0" spc="130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as</a:t>
            </a:r>
            <a:r>
              <a:rPr sz="2800" b="0" spc="-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tra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10" dirty="0">
                <a:latin typeface="Arial"/>
                <a:cs typeface="Arial"/>
              </a:rPr>
              <a:t>s</a:t>
            </a:r>
            <a:r>
              <a:rPr sz="2800" b="0" spc="-15" dirty="0">
                <a:latin typeface="Arial"/>
                <a:cs typeface="Arial"/>
              </a:rPr>
              <a:t>fe</a:t>
            </a:r>
            <a:r>
              <a:rPr sz="2800" b="0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ê</a:t>
            </a:r>
            <a:r>
              <a:rPr sz="2800" b="0" spc="-15" dirty="0">
                <a:latin typeface="Arial"/>
                <a:cs typeface="Arial"/>
              </a:rPr>
              <a:t>nc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9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3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l</a:t>
            </a:r>
            <a:r>
              <a:rPr sz="2800" b="0" spc="-15" dirty="0">
                <a:latin typeface="Arial"/>
                <a:cs typeface="Arial"/>
              </a:rPr>
              <a:t>e</a:t>
            </a:r>
            <a:r>
              <a:rPr sz="2800" b="0" spc="-20" dirty="0">
                <a:latin typeface="Arial"/>
                <a:cs typeface="Arial"/>
              </a:rPr>
              <a:t>g</a:t>
            </a:r>
            <a:r>
              <a:rPr sz="2800" b="0" spc="-15" dirty="0">
                <a:latin typeface="Arial"/>
                <a:cs typeface="Arial"/>
              </a:rPr>
              <a:t>a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18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10" dirty="0">
                <a:latin typeface="Arial"/>
                <a:cs typeface="Arial"/>
              </a:rPr>
              <a:t>ti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des</a:t>
            </a:r>
            <a:r>
              <a:rPr sz="2800" b="0" spc="19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g</a:t>
            </a:r>
            <a:r>
              <a:rPr sz="2800" b="0" spc="-15" dirty="0">
                <a:latin typeface="Arial"/>
                <a:cs typeface="Arial"/>
              </a:rPr>
              <a:t>a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20" dirty="0">
                <a:latin typeface="Arial"/>
                <a:cs typeface="Arial"/>
              </a:rPr>
              <a:t>sm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20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15" dirty="0">
                <a:latin typeface="Arial"/>
                <a:cs typeface="Arial"/>
              </a:rPr>
              <a:t>ac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 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nte</a:t>
            </a:r>
            <a:r>
              <a:rPr sz="2800" b="0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15" dirty="0">
                <a:latin typeface="Arial"/>
                <a:cs typeface="Arial"/>
              </a:rPr>
              <a:t>ac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s,</a:t>
            </a:r>
            <a:r>
              <a:rPr sz="2800" b="0" spc="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governament</a:t>
            </a:r>
            <a:r>
              <a:rPr sz="2800" b="0" spc="-10" dirty="0">
                <a:latin typeface="Arial"/>
                <a:cs typeface="Arial"/>
              </a:rPr>
              <a:t>ai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nã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governament</a:t>
            </a:r>
            <a:r>
              <a:rPr sz="2800" b="0" spc="-10" dirty="0">
                <a:latin typeface="Arial"/>
                <a:cs typeface="Arial"/>
              </a:rPr>
              <a:t>ais;</a:t>
            </a:r>
            <a:endParaRPr sz="2800">
              <a:latin typeface="Arial"/>
              <a:cs typeface="Arial"/>
            </a:endParaRPr>
          </a:p>
          <a:p>
            <a:pPr marL="347980" indent="-335280" algn="just">
              <a:lnSpc>
                <a:spcPct val="100000"/>
              </a:lnSpc>
              <a:spcBef>
                <a:spcPts val="1460"/>
              </a:spcBef>
              <a:buClr>
                <a:srgbClr val="FFFFFF"/>
              </a:buClr>
              <a:buFont typeface="Arial"/>
              <a:buAutoNum type="romanUcPeriod" startAt="4"/>
              <a:tabLst>
                <a:tab pos="347980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re</a:t>
            </a:r>
            <a:r>
              <a:rPr sz="2800" b="0" spc="-5" dirty="0">
                <a:latin typeface="Arial"/>
                <a:cs typeface="Arial"/>
              </a:rPr>
              <a:t>s</a:t>
            </a:r>
            <a:r>
              <a:rPr sz="2800" b="0" spc="-15" dirty="0">
                <a:latin typeface="Arial"/>
                <a:cs typeface="Arial"/>
              </a:rPr>
              <a:t>ul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20" dirty="0">
                <a:latin typeface="Arial"/>
                <a:cs typeface="Arial"/>
              </a:rPr>
              <a:t>ado</a:t>
            </a:r>
            <a:r>
              <a:rPr sz="2800" b="0" spc="2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das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ap</a:t>
            </a:r>
            <a:r>
              <a:rPr sz="2800" b="0" spc="-5" dirty="0">
                <a:latin typeface="Arial"/>
                <a:cs typeface="Arial"/>
              </a:rPr>
              <a:t>l</a:t>
            </a:r>
            <a:r>
              <a:rPr sz="2800" b="0" spc="-15" dirty="0">
                <a:latin typeface="Arial"/>
                <a:cs typeface="Arial"/>
              </a:rPr>
              <a:t>icações</a:t>
            </a:r>
            <a:r>
              <a:rPr sz="2800" b="0" spc="2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seus</a:t>
            </a:r>
            <a:r>
              <a:rPr sz="2800" b="0" spc="-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recursos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fi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an</a:t>
            </a:r>
            <a:r>
              <a:rPr sz="2800" b="0" spc="-5" dirty="0">
                <a:latin typeface="Arial"/>
                <a:cs typeface="Arial"/>
              </a:rPr>
              <a:t>c</a:t>
            </a:r>
            <a:r>
              <a:rPr sz="2800" b="0" spc="-15" dirty="0">
                <a:latin typeface="Arial"/>
                <a:cs typeface="Arial"/>
              </a:rPr>
              <a:t>ei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dirty="0">
                <a:latin typeface="Arial"/>
                <a:cs typeface="Arial"/>
              </a:rPr>
              <a:t>s</a:t>
            </a:r>
            <a:r>
              <a:rPr sz="2800" b="0" spc="-10" dirty="0">
                <a:latin typeface="Arial"/>
                <a:cs typeface="Arial"/>
              </a:rPr>
              <a:t>; </a:t>
            </a:r>
            <a:r>
              <a:rPr sz="2800" b="0" spc="-20" dirty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12700" marR="9525" algn="just">
              <a:lnSpc>
                <a:spcPts val="3020"/>
              </a:lnSpc>
              <a:spcBef>
                <a:spcPts val="1850"/>
              </a:spcBef>
              <a:buClr>
                <a:srgbClr val="FFFFFF"/>
              </a:buClr>
              <a:buFont typeface="Arial"/>
              <a:buAutoNum type="romanUcPeriod" startAt="4"/>
              <a:tabLst>
                <a:tab pos="526415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5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utros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ecursos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qu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5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lhe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fo</a:t>
            </a:r>
            <a:r>
              <a:rPr sz="2800" b="0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em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1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0" dirty="0">
                <a:latin typeface="Arial"/>
                <a:cs typeface="Arial"/>
              </a:rPr>
              <a:t>s,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entre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5" dirty="0">
                <a:latin typeface="Arial"/>
                <a:cs typeface="Arial"/>
              </a:rPr>
              <a:t>l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0" dirty="0">
                <a:latin typeface="Arial"/>
                <a:cs typeface="Arial"/>
              </a:rPr>
              <a:t> </a:t>
            </a:r>
            <a:r>
              <a:rPr sz="2800" b="0" spc="-25" dirty="0">
                <a:latin typeface="Arial"/>
                <a:cs typeface="Arial"/>
              </a:rPr>
              <a:t>as</a:t>
            </a:r>
            <a:r>
              <a:rPr sz="2800" b="0" spc="-2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mul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p</a:t>
            </a:r>
            <a:r>
              <a:rPr sz="2800" b="0" spc="-10" dirty="0">
                <a:latin typeface="Arial"/>
                <a:cs typeface="Arial"/>
              </a:rPr>
              <a:t>e</a:t>
            </a:r>
            <a:r>
              <a:rPr sz="2800" b="0" spc="-15" dirty="0">
                <a:latin typeface="Arial"/>
                <a:cs typeface="Arial"/>
              </a:rPr>
              <a:t>lo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spc="-10" dirty="0">
                <a:latin typeface="Arial"/>
                <a:cs typeface="Arial"/>
              </a:rPr>
              <a:t>c</a:t>
            </a:r>
            <a:r>
              <a:rPr sz="2800" b="0" spc="-20" dirty="0">
                <a:latin typeface="Arial"/>
                <a:cs typeface="Arial"/>
              </a:rPr>
              <a:t>um</a:t>
            </a:r>
            <a:r>
              <a:rPr sz="2800" b="0" spc="-15" dirty="0">
                <a:latin typeface="Arial"/>
                <a:cs typeface="Arial"/>
              </a:rPr>
              <a:t>primento</a:t>
            </a:r>
            <a:r>
              <a:rPr sz="2800" b="0" spc="5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dos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0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e</a:t>
            </a:r>
            <a:r>
              <a:rPr sz="2800" b="0" spc="-10" dirty="0">
                <a:latin typeface="Arial"/>
                <a:cs typeface="Arial"/>
              </a:rPr>
              <a:t>it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pesso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0" dirty="0">
                <a:latin typeface="Arial"/>
                <a:cs typeface="Arial"/>
              </a:rPr>
              <a:t>sa.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9777" rIns="0" bIns="0" rtlCol="0">
            <a:spAutoFit/>
          </a:bodyPr>
          <a:lstStyle/>
          <a:p>
            <a:pPr marL="148590">
              <a:lnSpc>
                <a:spcPts val="5100"/>
              </a:lnSpc>
            </a:pPr>
            <a:r>
              <a:rPr sz="4400" dirty="0">
                <a:latin typeface="Arial"/>
                <a:cs typeface="Arial"/>
              </a:rPr>
              <a:t>LEI Nº 17.355/17</a:t>
            </a:r>
            <a:endParaRPr sz="4400">
              <a:latin typeface="Arial"/>
              <a:cs typeface="Arial"/>
            </a:endParaRPr>
          </a:p>
          <a:p>
            <a:pPr marL="148590">
              <a:lnSpc>
                <a:spcPts val="3660"/>
              </a:lnSpc>
            </a:pPr>
            <a:r>
              <a:rPr sz="3200" dirty="0">
                <a:latin typeface="Arial"/>
                <a:cs typeface="Arial"/>
              </a:rPr>
              <a:t>FEI/SC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1ADB548-E321-4D47-B5B3-749D6606D1A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9EFC143-F28B-49E7-B9B9-E16BD998EEBC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33</a:t>
            </a:fld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20876" y="2126025"/>
            <a:ext cx="10292080" cy="3911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 algn="just">
              <a:lnSpc>
                <a:spcPts val="302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1º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sos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I-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SC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ões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nceir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ciai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ncul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sob 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omin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Fundo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Estadual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0"/>
              </a:lnSpc>
              <a:spcBef>
                <a:spcPts val="1420"/>
              </a:spcBef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2º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bens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veis</a:t>
            </a:r>
            <a:r>
              <a:rPr sz="2800" spc="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imó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I-S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deverão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aisquer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ônus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2700" marR="5080" algn="just">
              <a:lnSpc>
                <a:spcPct val="90000"/>
              </a:lnSpc>
              <a:spcBef>
                <a:spcPts val="1800"/>
              </a:spcBef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3º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ções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caput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tív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imp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renda,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federais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9.250,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26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mbro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1995,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eiro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6795" rIns="0" bIns="0" rtlCol="0">
            <a:spAutoFit/>
          </a:bodyPr>
          <a:lstStyle/>
          <a:p>
            <a:pPr marL="113664">
              <a:lnSpc>
                <a:spcPts val="5100"/>
              </a:lnSpc>
            </a:pPr>
            <a:r>
              <a:rPr sz="4400" dirty="0">
                <a:latin typeface="Arial"/>
                <a:cs typeface="Arial"/>
              </a:rPr>
              <a:t>LEI Nº 17.3</a:t>
            </a:r>
            <a:r>
              <a:rPr sz="4400" spc="5" dirty="0">
                <a:latin typeface="Arial"/>
                <a:cs typeface="Arial"/>
              </a:rPr>
              <a:t>5</a:t>
            </a:r>
            <a:r>
              <a:rPr sz="4400" dirty="0">
                <a:latin typeface="Arial"/>
                <a:cs typeface="Arial"/>
              </a:rPr>
              <a:t>5/17</a:t>
            </a:r>
            <a:endParaRPr sz="4400">
              <a:latin typeface="Arial"/>
              <a:cs typeface="Arial"/>
            </a:endParaRPr>
          </a:p>
          <a:p>
            <a:pPr marL="113664">
              <a:lnSpc>
                <a:spcPts val="3660"/>
              </a:lnSpc>
            </a:pPr>
            <a:r>
              <a:rPr sz="3200" spc="-5" dirty="0">
                <a:latin typeface="Arial"/>
                <a:cs typeface="Arial"/>
              </a:rPr>
              <a:t>FEI/SC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BAEFCF2-F721-4A07-BAF3-85879200E60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0B4E72F-6273-41B2-9D62-B2A7A53560D0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34</a:t>
            </a:fld>
            <a:endParaRPr lang="pt-B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3650" rIns="0" bIns="0" rtlCol="0">
            <a:spAutoFit/>
          </a:bodyPr>
          <a:lstStyle/>
          <a:p>
            <a:pPr marL="13271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</a:t>
            </a:r>
            <a:r>
              <a:rPr sz="4400" spc="-5" dirty="0">
                <a:latin typeface="Arial"/>
                <a:cs typeface="Arial"/>
              </a:rPr>
              <a:t>7.659</a:t>
            </a:r>
            <a:r>
              <a:rPr sz="4400" dirty="0">
                <a:latin typeface="Arial"/>
                <a:cs typeface="Arial"/>
              </a:rPr>
              <a:t>/</a:t>
            </a:r>
            <a:r>
              <a:rPr sz="4400" spc="-5" dirty="0">
                <a:latin typeface="Arial"/>
                <a:cs typeface="Arial"/>
              </a:rPr>
              <a:t>08</a:t>
            </a:r>
            <a:endParaRPr sz="4400">
              <a:latin typeface="Arial"/>
              <a:cs typeface="Arial"/>
            </a:endParaRPr>
          </a:p>
          <a:p>
            <a:pPr marL="13271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1583" y="2215433"/>
            <a:ext cx="10560050" cy="10363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5º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pal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(FMI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00"/>
              </a:spcBef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8372" y="3297727"/>
            <a:ext cx="9043670" cy="2732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885">
              <a:lnSpc>
                <a:spcPct val="100000"/>
              </a:lnSpc>
              <a:tabLst>
                <a:tab pos="1380490" algn="l"/>
                <a:tab pos="3180715" algn="l"/>
                <a:tab pos="3989704" algn="l"/>
                <a:tab pos="4402455" algn="l"/>
                <a:tab pos="5093335" algn="l"/>
                <a:tab pos="7151370" algn="l"/>
                <a:tab pos="776224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decurso</a:t>
            </a:r>
            <a:endParaRPr sz="2800" dirty="0">
              <a:latin typeface="Arial"/>
              <a:cs typeface="Arial"/>
            </a:endParaRPr>
          </a:p>
          <a:p>
            <a:pPr marL="95885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o;</a:t>
            </a:r>
            <a:endParaRPr sz="2800" dirty="0">
              <a:latin typeface="Arial"/>
              <a:cs typeface="Arial"/>
            </a:endParaRPr>
          </a:p>
          <a:p>
            <a:pPr marL="12700" marR="1151255" algn="just">
              <a:lnSpc>
                <a:spcPct val="100000"/>
              </a:lnSpc>
              <a:spcBef>
                <a:spcPts val="1715"/>
              </a:spcBef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ões,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xíl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subvenções,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 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ionai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governamentais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não-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governament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ais;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031348" y="3297727"/>
            <a:ext cx="140652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2357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cada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id="{8974D658-904A-4899-8127-4F5AE49A9DF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4D8E3C2A-E37F-4DC5-8C25-E4F2821C631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35</a:t>
            </a:fld>
            <a:endParaRPr lang="pt-BR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2C6AD6B1-2E27-4CE3-A899-05F31B31C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3323" y="3983480"/>
            <a:ext cx="2590800" cy="2024849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56350" rIns="0" bIns="0" rtlCol="0">
            <a:spAutoFit/>
          </a:bodyPr>
          <a:lstStyle/>
          <a:p>
            <a:pPr marL="15113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7</a:t>
            </a:r>
            <a:r>
              <a:rPr sz="4400" spc="-5" dirty="0">
                <a:latin typeface="Arial"/>
                <a:cs typeface="Arial"/>
              </a:rPr>
              <a:t>.659/08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2919" y="3709415"/>
            <a:ext cx="3302508" cy="31485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83514" y="1133951"/>
            <a:ext cx="10893425" cy="4745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  <a:p>
            <a:pPr marL="345440">
              <a:lnSpc>
                <a:spcPct val="100000"/>
              </a:lnSpc>
              <a:spcBef>
                <a:spcPts val="2765"/>
              </a:spcBef>
              <a:buClr>
                <a:srgbClr val="FFFFFF"/>
              </a:buClr>
              <a:buFont typeface="Arial"/>
              <a:buAutoNum type="romanUcPeriod" startAt="3"/>
              <a:tabLst>
                <a:tab pos="73977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venha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i;</a:t>
            </a:r>
            <a:endParaRPr sz="2800">
              <a:latin typeface="Arial"/>
              <a:cs typeface="Arial"/>
            </a:endParaRPr>
          </a:p>
          <a:p>
            <a:pPr marL="345440" marR="5715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3"/>
              <a:tabLst>
                <a:tab pos="916305" algn="l"/>
                <a:tab pos="1269365" algn="l"/>
                <a:tab pos="2713990" algn="l"/>
                <a:tab pos="3523615" algn="l"/>
                <a:tab pos="5442585" algn="l"/>
                <a:tab pos="6252210" algn="l"/>
                <a:tab pos="7853680" algn="l"/>
                <a:tab pos="9871710" algn="l"/>
                <a:tab pos="1030478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das venda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riais,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  <a:buClr>
                <a:srgbClr val="FFFFFF"/>
              </a:buClr>
              <a:buFont typeface="Arial"/>
              <a:buAutoNum type="romanUcPeriod" startAt="3"/>
            </a:pPr>
            <a:endParaRPr sz="2350">
              <a:latin typeface="Times New Roman"/>
              <a:cs typeface="Times New Roman"/>
            </a:endParaRPr>
          </a:p>
          <a:p>
            <a:pPr marL="3838575" marR="5080" algn="just">
              <a:lnSpc>
                <a:spcPct val="99400"/>
              </a:lnSpc>
              <a:buClr>
                <a:srgbClr val="FFFFFF"/>
              </a:buClr>
              <a:buFont typeface="Arial"/>
              <a:buAutoNum type="romanUcPeriod" startAt="3"/>
              <a:tabLst>
                <a:tab pos="435737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valo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 mul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741,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2003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elo Pode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rmid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437F309-A681-4695-A1B8-13288642197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8FEDA30-AEF4-4BC5-A65C-7560ECF91D1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36</a:t>
            </a:fld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1463" rIns="0" bIns="0" rtlCol="0">
            <a:spAutoFit/>
          </a:bodyPr>
          <a:lstStyle/>
          <a:p>
            <a:pPr marL="10096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0096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6148" y="2462829"/>
            <a:ext cx="8220075" cy="3170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buAutoNum type="romanUcPeriod" startAt="6"/>
              <a:tabLst>
                <a:tab pos="347980" algn="l"/>
              </a:tabLst>
            </a:pP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800" u="heavy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va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apli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ncent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vos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ed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Fed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ral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249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u="heavy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26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eze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mb</a:t>
            </a:r>
            <a:r>
              <a:rPr sz="2800" u="heavy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1995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art.</a:t>
            </a:r>
            <a:r>
              <a:rPr sz="2800" u="heavy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u="heavy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ara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2º,</a:t>
            </a:r>
            <a:r>
              <a:rPr sz="2800" u="heavy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nciso</a:t>
            </a:r>
            <a:r>
              <a:rPr sz="2800" u="heavy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III,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por </a:t>
            </a:r>
            <a:r>
              <a:rPr sz="2800" u="heavy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arte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u="heavy" spc="-3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ríd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acion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ais, </a:t>
            </a:r>
            <a:r>
              <a:rPr sz="2800" u="heavy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incluso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u="heavy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u="heavy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2800" u="heavy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mis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u="heavy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houve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  <a:p>
            <a:pPr marL="544830" indent="-532130" algn="just">
              <a:lnSpc>
                <a:spcPct val="100000"/>
              </a:lnSpc>
              <a:spcBef>
                <a:spcPts val="1800"/>
              </a:spcBef>
              <a:buAutoNum type="romanUcPeriod" startAt="6"/>
              <a:tabLst>
                <a:tab pos="54546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etado)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974835" y="2548127"/>
            <a:ext cx="3019044" cy="38801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2FA69893-AF31-49F0-957C-FC59ED651FB5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F8804EC0-526F-4293-84C1-07C879E05DAC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37</a:t>
            </a:fld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1463" rIns="0" bIns="0" rtlCol="0">
            <a:spAutoFit/>
          </a:bodyPr>
          <a:lstStyle/>
          <a:p>
            <a:pPr marL="10096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0096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05273" y="2679237"/>
            <a:ext cx="6826250" cy="274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buClr>
                <a:srgbClr val="FFFFFF"/>
              </a:buClr>
              <a:buFont typeface="Arial"/>
              <a:buAutoNum type="romanUcPeriod" startAt="8"/>
              <a:tabLst>
                <a:tab pos="69850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tran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Assistê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e/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698500" indent="-685800" algn="just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8"/>
              <a:tabLst>
                <a:tab pos="69850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heranças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acent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5091" y="1865375"/>
            <a:ext cx="3910584" cy="46344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48A41052-D04C-49DF-BA67-36F06F07FDC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67316A75-E957-4B46-B3C3-853705A5869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38</a:t>
            </a:fld>
            <a:endParaRPr 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1108" rIns="0" bIns="0" rtlCol="0">
            <a:spAutoFit/>
          </a:bodyPr>
          <a:lstStyle/>
          <a:p>
            <a:pPr marL="17462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Nº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7462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1458" y="2252016"/>
            <a:ext cx="10930941" cy="1292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doações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pessoas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fí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jurí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0,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 err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 err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 err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 err="1">
                <a:solidFill>
                  <a:srgbClr val="FFFFFF"/>
                </a:solidFill>
                <a:latin typeface="Arial"/>
                <a:cs typeface="Arial"/>
              </a:rPr>
              <a:t>uç</a:t>
            </a:r>
            <a:r>
              <a:rPr sz="2800" spc="-5" dirty="0" err="1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20" dirty="0" err="1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 err="1">
                <a:solidFill>
                  <a:srgbClr val="FFFFFF"/>
                </a:solidFill>
                <a:latin typeface="Arial"/>
                <a:cs typeface="Arial"/>
              </a:rPr>
              <a:t>impo</a:t>
            </a:r>
            <a:r>
              <a:rPr sz="2800" spc="0" dirty="0" err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 err="1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 err="1">
                <a:solidFill>
                  <a:srgbClr val="FFFFFF"/>
                </a:solidFill>
                <a:latin typeface="Arial"/>
                <a:cs typeface="Arial"/>
              </a:rPr>
              <a:t>renda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 err="1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 err="1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dirty="0" err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 err="1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 err="1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 err="1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 err="1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 err="1">
                <a:solidFill>
                  <a:srgbClr val="FFFFFF"/>
                </a:solidFill>
                <a:latin typeface="Arial"/>
                <a:cs typeface="Arial"/>
              </a:rPr>
              <a:t>pessoas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 err="1">
                <a:solidFill>
                  <a:srgbClr val="FFFFFF"/>
                </a:solidFill>
                <a:latin typeface="Arial"/>
                <a:cs typeface="Arial"/>
              </a:rPr>
              <a:t>físic</a:t>
            </a:r>
            <a:r>
              <a:rPr sz="2800" spc="-15" dirty="0" err="1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3071FCCA-0479-47DE-8F28-6D6EDA52AA1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071F15E-A600-4EBE-BC5D-36DFC49AA93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39</a:t>
            </a:fld>
            <a:endParaRPr lang="pt-BR"/>
          </a:p>
        </p:txBody>
      </p:sp>
      <p:pic>
        <p:nvPicPr>
          <p:cNvPr id="6146" name="Picture 2" descr="Resultado de imagem para idosos felizes">
            <a:extLst>
              <a:ext uri="{FF2B5EF4-FFF2-40B4-BE49-F238E27FC236}">
                <a16:creationId xmlns:a16="http://schemas.microsoft.com/office/drawing/2014/main" id="{0DCD5D44-5347-4F94-8FC4-2F4FD4F2A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569" y="3657600"/>
            <a:ext cx="5153831" cy="236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3A1A4661-9FEA-444C-AEFB-C8D159BEF5E4}"/>
              </a:ext>
            </a:extLst>
          </p:cNvPr>
          <p:cNvSpPr txBox="1"/>
          <p:nvPr/>
        </p:nvSpPr>
        <p:spPr>
          <a:xfrm>
            <a:off x="609600" y="3544678"/>
            <a:ext cx="5638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íd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lang="pt-BR"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nas</a:t>
            </a:r>
            <a:r>
              <a:rPr lang="pt-BR"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doações</a:t>
            </a:r>
            <a:r>
              <a:rPr lang="pt-BR"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lang="pt-BR"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art.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I,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 da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Fede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9.250,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26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lang="pt-BR" sz="2800" spc="-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emb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lang="pt-BR" sz="28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1995.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lang="pt-BR"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(Re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lang="pt-BR"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cr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lang="pt-BR"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lang="pt-BR"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Lei n</a:t>
            </a:r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lang="pt-BR"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pt-BR" sz="2800" u="heavy" spc="-15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8</a:t>
            </a:r>
            <a:r>
              <a:rPr lang="pt-BR" sz="2800" u="heavy" spc="-10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.</a:t>
            </a:r>
            <a:r>
              <a:rPr lang="pt-BR" sz="2800" u="heavy" spc="-15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508</a:t>
            </a:r>
            <a:r>
              <a:rPr lang="pt-BR" sz="2800" u="heavy" spc="-10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/</a:t>
            </a:r>
            <a:r>
              <a:rPr lang="pt-BR" sz="2800" u="heavy" spc="-20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2</a:t>
            </a:r>
            <a:r>
              <a:rPr lang="pt-BR" sz="2800" u="heavy" spc="-15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0</a:t>
            </a:r>
            <a:r>
              <a:rPr lang="pt-BR" sz="2800" u="heavy" spc="-220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1</a:t>
            </a:r>
            <a:r>
              <a:rPr lang="pt-BR" sz="2800" u="heavy" spc="-15" dirty="0">
                <a:solidFill>
                  <a:srgbClr val="FFFFFF"/>
                </a:solidFill>
                <a:latin typeface="Arial"/>
                <a:cs typeface="Arial"/>
                <a:hlinkClick r:id="rId5"/>
              </a:rPr>
              <a:t>1</a:t>
            </a:r>
            <a:r>
              <a:rPr lang="pt-BR"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lang="pt-BR" sz="28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1108" rIns="0" bIns="0" rtlCol="0">
            <a:spAutoFit/>
          </a:bodyPr>
          <a:lstStyle/>
          <a:p>
            <a:pPr marL="17462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Nº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7462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20361" y="2572945"/>
            <a:ext cx="7040245" cy="1661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Parágra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Únic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dedução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ere 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às doaçõe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Cria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Adoles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poderá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20361" y="4280707"/>
            <a:ext cx="49777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112645" algn="l"/>
                <a:tab pos="2647950" algn="l"/>
                <a:tab pos="3498215" algn="l"/>
                <a:tab pos="444944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%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709531" y="4280707"/>
            <a:ext cx="174942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4154" marR="5080" indent="-212090">
              <a:lnSpc>
                <a:spcPct val="100000"/>
              </a:lnSpc>
              <a:tabLst>
                <a:tab pos="1259205" algn="l"/>
                <a:tab pos="133985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20361" y="4707427"/>
            <a:ext cx="516318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719580" algn="l"/>
                <a:tab pos="362648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imp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sto.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8.508/20</a:t>
            </a:r>
            <a:r>
              <a:rPr sz="2800" u="heavy" spc="-2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1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BDAC8E02-0102-4DD6-92E7-5560227C249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CCC86820-766E-4EFF-B006-D5C0004F26F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40</a:t>
            </a:fld>
            <a:endParaRPr lang="pt-BR"/>
          </a:p>
        </p:txBody>
      </p:sp>
      <p:pic>
        <p:nvPicPr>
          <p:cNvPr id="7170" name="Picture 2" descr="Resultado de imagem para idosos felizes e IR">
            <a:extLst>
              <a:ext uri="{FF2B5EF4-FFF2-40B4-BE49-F238E27FC236}">
                <a16:creationId xmlns:a16="http://schemas.microsoft.com/office/drawing/2014/main" id="{6C69E256-7DBC-46F1-8090-57951E9AC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9" y="2667000"/>
            <a:ext cx="3817104" cy="284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1931" rIns="0" bIns="0" rtlCol="0">
            <a:spAutoFit/>
          </a:bodyPr>
          <a:lstStyle/>
          <a:p>
            <a:pPr marL="113664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DECR</a:t>
            </a:r>
            <a:r>
              <a:rPr sz="4400" spc="10" dirty="0">
                <a:latin typeface="Arial"/>
                <a:cs typeface="Arial"/>
              </a:rPr>
              <a:t>E</a:t>
            </a:r>
            <a:r>
              <a:rPr sz="4400" spc="-85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O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LEI Nº 1</a:t>
            </a:r>
            <a:r>
              <a:rPr sz="4400" spc="-5" dirty="0">
                <a:latin typeface="Arial"/>
                <a:cs typeface="Arial"/>
              </a:rPr>
              <a:t>3.819/14</a:t>
            </a:r>
            <a:endParaRPr sz="4400">
              <a:latin typeface="Arial"/>
              <a:cs typeface="Arial"/>
            </a:endParaRPr>
          </a:p>
          <a:p>
            <a:pPr marL="113664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</a:t>
            </a:r>
            <a:r>
              <a:rPr sz="3200" spc="5" dirty="0">
                <a:latin typeface="Arial"/>
                <a:cs typeface="Arial"/>
              </a:rPr>
              <a:t>A</a:t>
            </a:r>
            <a:r>
              <a:rPr sz="3200" dirty="0">
                <a:latin typeface="Arial"/>
                <a:cs typeface="Arial"/>
              </a:rPr>
              <a:t>N</a:t>
            </a:r>
            <a:r>
              <a:rPr sz="3200" spc="5" dirty="0">
                <a:latin typeface="Arial"/>
                <a:cs typeface="Arial"/>
              </a:rPr>
              <a:t>Ó</a:t>
            </a:r>
            <a:r>
              <a:rPr sz="3200" dirty="0">
                <a:latin typeface="Arial"/>
                <a:cs typeface="Arial"/>
              </a:rPr>
              <a:t>POL</a:t>
            </a:r>
            <a:r>
              <a:rPr sz="3200" spc="-15" dirty="0">
                <a:latin typeface="Arial"/>
                <a:cs typeface="Arial"/>
              </a:rPr>
              <a:t>I</a:t>
            </a:r>
            <a:r>
              <a:rPr sz="3200" dirty="0">
                <a:latin typeface="Arial"/>
                <a:cs typeface="Arial"/>
              </a:rPr>
              <a:t>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0094" y="3842049"/>
            <a:ext cx="121475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73760" algn="l"/>
              </a:tabLst>
            </a:pP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3º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97607" y="3842049"/>
            <a:ext cx="182435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22445" y="3842049"/>
            <a:ext cx="246253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23545">
              <a:lnSpc>
                <a:spcPct val="100000"/>
              </a:lnSpc>
              <a:tabLst>
                <a:tab pos="804545" algn="l"/>
                <a:tab pos="205295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6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11732" y="4268769"/>
            <a:ext cx="10350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18714" y="4268769"/>
            <a:ext cx="152908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11732" y="4695242"/>
            <a:ext cx="1746250" cy="808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20110" y="4695242"/>
            <a:ext cx="3901438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tabLst>
                <a:tab pos="878840" algn="l"/>
                <a:tab pos="2253615" algn="l"/>
                <a:tab pos="316357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igo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5º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endParaRPr sz="2800" dirty="0">
              <a:latin typeface="Arial"/>
              <a:cs typeface="Arial"/>
            </a:endParaRPr>
          </a:p>
          <a:p>
            <a:pPr marL="65405" algn="ctr">
              <a:lnSpc>
                <a:spcPct val="100000"/>
              </a:lnSpc>
              <a:tabLst>
                <a:tab pos="1799589" algn="l"/>
                <a:tab pos="363664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mina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11732" y="5549285"/>
            <a:ext cx="51371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7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.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659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2008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42870" y="2176063"/>
            <a:ext cx="9452610" cy="796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320"/>
              </a:lnSpc>
            </a:pP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b="1" spc="-4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UL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MEN</a:t>
            </a:r>
            <a:r>
              <a:rPr sz="2800" b="1" spc="-2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b="1" spc="-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MUNICI</a:t>
            </a:r>
            <a:r>
              <a:rPr sz="2800" b="1" spc="-23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 DO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(FMI),</a:t>
            </a:r>
            <a:endParaRPr sz="2800">
              <a:latin typeface="Arial"/>
              <a:cs typeface="Arial"/>
            </a:endParaRPr>
          </a:p>
          <a:p>
            <a:pPr marL="271780">
              <a:lnSpc>
                <a:spcPts val="3320"/>
              </a:lnSpc>
            </a:pP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IADO</a:t>
            </a:r>
            <a:r>
              <a:rPr sz="28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8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7.6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59</a:t>
            </a:r>
            <a:r>
              <a:rPr sz="2800" b="1" spc="1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JUNHO</a:t>
            </a:r>
            <a:r>
              <a:rPr sz="28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20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08.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Espaço Reservado para Rodapé 14">
            <a:extLst>
              <a:ext uri="{FF2B5EF4-FFF2-40B4-BE49-F238E27FC236}">
                <a16:creationId xmlns:a16="http://schemas.microsoft.com/office/drawing/2014/main" id="{CD1F0947-4F3D-4676-8AC1-09ED3F579ED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>
            <a:extLst>
              <a:ext uri="{FF2B5EF4-FFF2-40B4-BE49-F238E27FC236}">
                <a16:creationId xmlns:a16="http://schemas.microsoft.com/office/drawing/2014/main" id="{0013C808-C569-4CF5-8C57-E662736BCD4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41</a:t>
            </a:fld>
            <a:endParaRPr lang="pt-BR"/>
          </a:p>
        </p:txBody>
      </p:sp>
      <p:pic>
        <p:nvPicPr>
          <p:cNvPr id="8194" name="Picture 2" descr="Resultado de imagem para idosos felizes e IR">
            <a:extLst>
              <a:ext uri="{FF2B5EF4-FFF2-40B4-BE49-F238E27FC236}">
                <a16:creationId xmlns:a16="http://schemas.microsoft.com/office/drawing/2014/main" id="{6F312040-F7BB-4096-BC80-C2A4E848C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478" y="3420643"/>
            <a:ext cx="3522930" cy="263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9629" rIns="0" bIns="0" rtlCol="0">
            <a:spAutoFit/>
          </a:bodyPr>
          <a:lstStyle/>
          <a:p>
            <a:pPr marL="25844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8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0617" y="2351069"/>
            <a:ext cx="8176259" cy="1532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III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2800" spc="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até</a:t>
            </a:r>
            <a:r>
              <a:rPr sz="2800" spc="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lim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cento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sua</a:t>
            </a:r>
            <a:r>
              <a:rPr sz="2800" spc="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dedução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efetuadas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 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uídas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sil,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fins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0617" y="3887515"/>
            <a:ext cx="1628139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3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vos, benefí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doadora,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22823" y="3887515"/>
            <a:ext cx="627443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05510" algn="l"/>
                <a:tab pos="2492375" algn="l"/>
                <a:tab pos="4097020" algn="l"/>
                <a:tab pos="57632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rviç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67376" y="4271316"/>
            <a:ext cx="642810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3195"/>
              </a:lnSpc>
              <a:tabLst>
                <a:tab pos="760730" algn="l"/>
                <a:tab pos="3068320" algn="l"/>
                <a:tab pos="3790950" algn="l"/>
                <a:tab pos="526605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	emp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pessoa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5"/>
              </a:lnSpc>
              <a:tabLst>
                <a:tab pos="548640" algn="l"/>
                <a:tab pos="2687320" algn="l"/>
                <a:tab pos="5186680" algn="l"/>
                <a:tab pos="59201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20617" y="5039913"/>
            <a:ext cx="817372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fíc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em,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observadas 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ntes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regras: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2369820"/>
            <a:ext cx="3244596" cy="3047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C3B6880F-CEFF-4136-BBCC-E65CDF19981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32F3CFFC-FC7E-4463-BF6A-B956591C5FC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42</a:t>
            </a:fld>
            <a:endParaRPr lang="pt-BR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27633" y="2400776"/>
            <a:ext cx="10504805" cy="1310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marR="5080" indent="-457834" algn="just">
              <a:lnSpc>
                <a:spcPts val="3460"/>
              </a:lnSpc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32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32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iro,</a:t>
            </a:r>
            <a:r>
              <a:rPr sz="3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tas</a:t>
            </a:r>
            <a:r>
              <a:rPr sz="3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mediante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crédi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32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 </a:t>
            </a:r>
            <a:r>
              <a:rPr sz="32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ta </a:t>
            </a:r>
            <a:r>
              <a:rPr sz="32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rr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nte </a:t>
            </a:r>
            <a:r>
              <a:rPr sz="32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cária </a:t>
            </a:r>
            <a:r>
              <a:rPr sz="32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ret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te </a:t>
            </a:r>
            <a:r>
              <a:rPr sz="32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em nom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fici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0993" rIns="0" bIns="0" rtlCol="0">
            <a:spAutoFit/>
          </a:bodyPr>
          <a:lstStyle/>
          <a:p>
            <a:pPr marL="25844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8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116323" y="469391"/>
            <a:ext cx="8075675" cy="62194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F0B0093-854E-475A-A687-7BDD2B65E455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1519F18-C4EF-4B5C-9041-7DBB13C5095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43</a:t>
            </a:fld>
            <a:endParaRPr lang="pt-BR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74319" y="2295189"/>
            <a:ext cx="106908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768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doador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9736" y="2679237"/>
            <a:ext cx="1964055" cy="1148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liz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Sec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ria benef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ciá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ia,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63797" y="2679237"/>
            <a:ext cx="1866264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21709" y="2679237"/>
            <a:ext cx="3512185" cy="1533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60245" marR="5080" indent="170180">
              <a:lnSpc>
                <a:spcPts val="302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segundo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l,</a:t>
            </a:r>
            <a:endParaRPr sz="2800">
              <a:latin typeface="Arial"/>
              <a:cs typeface="Arial"/>
            </a:endParaRPr>
          </a:p>
          <a:p>
            <a:pPr marL="59690" indent="-47625">
              <a:lnSpc>
                <a:spcPts val="2815"/>
              </a:lnSpc>
              <a:tabLst>
                <a:tab pos="916305" algn="l"/>
                <a:tab pos="1918970" algn="l"/>
                <a:tab pos="300101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	que	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endParaRPr sz="2800">
              <a:latin typeface="Arial"/>
              <a:cs typeface="Arial"/>
            </a:endParaRPr>
          </a:p>
          <a:p>
            <a:pPr marL="59690">
              <a:lnSpc>
                <a:spcPts val="3195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27875" y="2679237"/>
            <a:ext cx="3229610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14629">
              <a:lnSpc>
                <a:spcPts val="3020"/>
              </a:lnSpc>
              <a:tabLst>
                <a:tab pos="1730375" algn="l"/>
                <a:tab pos="18307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aprovado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65714" y="2679237"/>
            <a:ext cx="6978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3570" y="3063285"/>
            <a:ext cx="19786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882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70769" y="3063285"/>
            <a:ext cx="1394460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r">
              <a:lnSpc>
                <a:spcPct val="90000"/>
              </a:lnSpc>
              <a:tabLst>
                <a:tab pos="62801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seus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293991" y="3447086"/>
            <a:ext cx="261302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0220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omete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89736" y="3831762"/>
            <a:ext cx="218249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61790" y="3831762"/>
            <a:ext cx="31559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9893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13446" y="3831762"/>
            <a:ext cx="226314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2801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real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89736" y="4215810"/>
            <a:ext cx="30416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83959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is,</a:t>
            </a:r>
            <a:endParaRPr sz="2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26609" y="4215810"/>
            <a:ext cx="548640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05535" algn="l"/>
                <a:tab pos="3507740" algn="l"/>
                <a:tab pos="432435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510266" y="4215810"/>
            <a:ext cx="8547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fís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89736" y="4599611"/>
            <a:ext cx="10175875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303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responsável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mprim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ros, bo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o;</a:t>
            </a:r>
            <a:endParaRPr sz="2800">
              <a:latin typeface="Arial"/>
              <a:cs typeface="Arial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56393" rIns="0" bIns="0" rtlCol="0">
            <a:spAutoFit/>
          </a:bodyPr>
          <a:lstStyle/>
          <a:p>
            <a:pPr marL="25019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8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20" name="Espaço Reservado para Rodapé 19">
            <a:extLst>
              <a:ext uri="{FF2B5EF4-FFF2-40B4-BE49-F238E27FC236}">
                <a16:creationId xmlns:a16="http://schemas.microsoft.com/office/drawing/2014/main" id="{3B03C348-7C7B-493B-B8B4-592F90D1E8C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1" name="Espaço Reservado para Número de Slide 20">
            <a:extLst>
              <a:ext uri="{FF2B5EF4-FFF2-40B4-BE49-F238E27FC236}">
                <a16:creationId xmlns:a16="http://schemas.microsoft.com/office/drawing/2014/main" id="{9ADCAE84-8102-4BCD-9E54-3999050F62A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44</a:t>
            </a:fld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112767" y="2621325"/>
            <a:ext cx="7132955" cy="1917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7685" marR="5080" indent="-515620" algn="just">
              <a:lnSpc>
                <a:spcPct val="9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ária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dever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l,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conforme a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019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ho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4,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previ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3o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16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28134" y="4542200"/>
            <a:ext cx="3273425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  <a:tabLst>
                <a:tab pos="1358265" algn="l"/>
                <a:tab pos="2109470" algn="l"/>
                <a:tab pos="286131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790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29727" y="4542200"/>
            <a:ext cx="3017520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5890" marR="5080" indent="-123825">
              <a:lnSpc>
                <a:spcPts val="3020"/>
              </a:lnSpc>
              <a:tabLst>
                <a:tab pos="1103630" algn="l"/>
                <a:tab pos="1358265" algn="l"/>
                <a:tab pos="210947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28134" y="5310075"/>
            <a:ext cx="6617334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5"/>
              </a:lnSpc>
              <a:tabLst>
                <a:tab pos="1757045" algn="l"/>
                <a:tab pos="2748280" algn="l"/>
                <a:tab pos="3620135" algn="l"/>
                <a:tab pos="4293870" algn="l"/>
                <a:tab pos="4820920" algn="l"/>
                <a:tab pos="62077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(Red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13.204,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5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2015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64274" rIns="0" bIns="0" rtlCol="0">
            <a:spAutoFit/>
          </a:bodyPr>
          <a:lstStyle/>
          <a:p>
            <a:pPr marL="27495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9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1668779"/>
            <a:ext cx="5199887" cy="47350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id="{452B62A9-3997-4678-9CF8-B85CB25191F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219A2065-32F7-4FF9-866C-A6330CC12F5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45</a:t>
            </a:fld>
            <a:endParaRPr lang="pt-B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9294" rIns="0" bIns="0" rtlCol="0">
            <a:spAutoFit/>
          </a:bodyPr>
          <a:lstStyle/>
          <a:p>
            <a:pPr marL="21717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7</a:t>
            </a:r>
            <a:r>
              <a:rPr sz="4400" spc="-5" dirty="0">
                <a:latin typeface="Arial"/>
                <a:cs typeface="Arial"/>
              </a:rPr>
              <a:t>.292/16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9655" y="1066895"/>
            <a:ext cx="11095355" cy="5116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JARAGUÁ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  <a:p>
            <a:pPr marL="396240" marR="10795" indent="924560" algn="just">
              <a:lnSpc>
                <a:spcPct val="100000"/>
              </a:lnSpc>
              <a:spcBef>
                <a:spcPts val="2645"/>
              </a:spcBef>
            </a:pP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Dispõe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 polí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ica de atendimento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elece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 e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utura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 o fu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cio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 C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nselho</a:t>
            </a:r>
            <a:r>
              <a:rPr sz="26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nicip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Direi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 Ido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(CMDI),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nicip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Direi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(FM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I)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 dá</a:t>
            </a:r>
            <a:endParaRPr sz="2600">
              <a:latin typeface="Arial"/>
              <a:cs typeface="Arial"/>
            </a:endParaRPr>
          </a:p>
          <a:p>
            <a:pPr marR="7620" algn="r">
              <a:lnSpc>
                <a:spcPct val="100000"/>
              </a:lnSpc>
            </a:pP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outras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providê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cias.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27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b="1" u="heavy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Fundo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Municipal</a:t>
            </a:r>
            <a:r>
              <a:rPr sz="2600" b="1" u="heavy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Direi</a:t>
            </a:r>
            <a:r>
              <a:rPr sz="2600" b="1" u="heavy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 do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(FM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I)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27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6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2600" b="1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22 </a:t>
            </a:r>
            <a:r>
              <a:rPr sz="26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ca </a:t>
            </a:r>
            <a:r>
              <a:rPr sz="26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uído </a:t>
            </a:r>
            <a:r>
              <a:rPr sz="26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do </a:t>
            </a:r>
            <a:r>
              <a:rPr sz="26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l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ireitos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do </a:t>
            </a:r>
            <a:r>
              <a:rPr sz="2600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6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FM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DI), d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stin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do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6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finan</a:t>
            </a:r>
            <a:r>
              <a:rPr sz="2600" spc="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ar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pro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ramas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26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ões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relativas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ao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idoso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 vistas</a:t>
            </a:r>
            <a:r>
              <a:rPr sz="26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ssegurar</a:t>
            </a:r>
            <a:r>
              <a:rPr sz="26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seus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rei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soc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criar</a:t>
            </a:r>
            <a:r>
              <a:rPr sz="26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ções</a:t>
            </a:r>
            <a:r>
              <a:rPr sz="26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ver s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ton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mia,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integra</a:t>
            </a:r>
            <a:r>
              <a:rPr sz="2600" spc="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6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 p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rt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efetiva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na s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90F0C55-9ACF-4E35-B1CA-C0B390CCE0E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96A5BA1-75CD-4A82-A011-348D469107B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46</a:t>
            </a:fld>
            <a:endParaRPr lang="pt-B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9294" rIns="0" bIns="0" rtlCol="0">
            <a:spAutoFit/>
          </a:bodyPr>
          <a:lstStyle/>
          <a:p>
            <a:pPr marL="21717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7</a:t>
            </a:r>
            <a:r>
              <a:rPr sz="4400" spc="-5" dirty="0">
                <a:latin typeface="Arial"/>
                <a:cs typeface="Arial"/>
              </a:rPr>
              <a:t>.292/16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9655" y="1066895"/>
            <a:ext cx="3684904" cy="4070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81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JARAGUÁ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0006" y="1911877"/>
            <a:ext cx="2731770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35"/>
              </a:lnSpc>
            </a:pP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Artigo </a:t>
            </a:r>
            <a:r>
              <a:rPr sz="2700" b="1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º </a:t>
            </a:r>
            <a:r>
              <a:rPr sz="2700" b="1" spc="5" dirty="0">
                <a:solidFill>
                  <a:srgbClr val="FFFFFF"/>
                </a:solidFill>
                <a:latin typeface="Arial"/>
                <a:cs typeface="Arial"/>
              </a:rPr>
              <a:t>...</a:t>
            </a:r>
            <a:endParaRPr sz="2700">
              <a:latin typeface="Arial"/>
              <a:cs typeface="Arial"/>
            </a:endParaRPr>
          </a:p>
          <a:p>
            <a:pPr marL="12700">
              <a:lnSpc>
                <a:spcPts val="3235"/>
              </a:lnSpc>
              <a:tabLst>
                <a:tab pos="391795" algn="l"/>
                <a:tab pos="913130" algn="l"/>
                <a:tab pos="1518285" algn="l"/>
              </a:tabLst>
            </a:pPr>
            <a:r>
              <a:rPr sz="2700" dirty="0">
                <a:solidFill>
                  <a:srgbClr val="FFFFFF"/>
                </a:solidFill>
                <a:latin typeface="Times New Roman"/>
                <a:cs typeface="Times New Roman"/>
              </a:rPr>
              <a:t>§	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º	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	receit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2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2726" y="2321586"/>
            <a:ext cx="1585595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00710" algn="l"/>
              </a:tabLst>
            </a:pP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	F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ndo</a:t>
            </a:r>
            <a:endParaRPr sz="2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89296" y="2321586"/>
            <a:ext cx="1472565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nici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endParaRPr sz="2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43090" y="2321586"/>
            <a:ext cx="1945639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71525" algn="l"/>
              </a:tabLst>
            </a:pP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	D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reitos</a:t>
            </a:r>
            <a:endParaRPr sz="2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69069" y="2321586"/>
            <a:ext cx="145034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99440" algn="l"/>
              </a:tabLst>
            </a:pP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	Id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endParaRPr sz="2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700131" y="2321586"/>
            <a:ext cx="88265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rão</a:t>
            </a:r>
            <a:endParaRPr sz="2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006" y="2735218"/>
            <a:ext cx="6963409" cy="779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2225675" algn="l"/>
                <a:tab pos="5161280" algn="l"/>
                <a:tab pos="5904865" algn="l"/>
              </a:tabLst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depositad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s,	obri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atoriamente,	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	con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 agência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abelecimento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ofi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ial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crédi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610602" y="2735218"/>
            <a:ext cx="1282700" cy="368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ecial</a:t>
            </a:r>
            <a:endParaRPr sz="2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137650" y="2735218"/>
            <a:ext cx="2445385" cy="368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71170" algn="l"/>
                <a:tab pos="1958975" algn="l"/>
              </a:tabLst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	mantida	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endParaRPr sz="2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0006" y="3912642"/>
            <a:ext cx="10868660" cy="2015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7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700" b="1" spc="-5" dirty="0">
                <a:solidFill>
                  <a:srgbClr val="FFFFFF"/>
                </a:solidFill>
                <a:latin typeface="Arial"/>
                <a:cs typeface="Arial"/>
              </a:rPr>
              <a:t> 2</a:t>
            </a: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7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nsti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uem recursos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ndo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nicipal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Dir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itos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Idoso:</a:t>
            </a:r>
            <a:endParaRPr sz="2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2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 </a:t>
            </a:r>
            <a:r>
              <a:rPr sz="27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7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recursos </a:t>
            </a:r>
            <a:r>
              <a:rPr sz="27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públ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cos </a:t>
            </a:r>
            <a:r>
              <a:rPr sz="27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27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lhes </a:t>
            </a:r>
            <a:r>
              <a:rPr sz="27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 </a:t>
            </a:r>
            <a:r>
              <a:rPr sz="27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ados, </a:t>
            </a:r>
            <a:r>
              <a:rPr sz="27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signad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27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no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Orçam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7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ião,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ado </a:t>
            </a:r>
            <a:r>
              <a:rPr sz="27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Município, </a:t>
            </a:r>
            <a:r>
              <a:rPr sz="2700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incl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sive </a:t>
            </a:r>
            <a:r>
              <a:rPr sz="27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dian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tran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ferên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ias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"fundo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 fundo",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entre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eras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governo;</a:t>
            </a:r>
            <a:endParaRPr sz="2700">
              <a:latin typeface="Arial"/>
              <a:cs typeface="Arial"/>
            </a:endParaRPr>
          </a:p>
        </p:txBody>
      </p:sp>
      <p:sp>
        <p:nvSpPr>
          <p:cNvPr id="16" name="Espaço Reservado para Rodapé 15">
            <a:extLst>
              <a:ext uri="{FF2B5EF4-FFF2-40B4-BE49-F238E27FC236}">
                <a16:creationId xmlns:a16="http://schemas.microsoft.com/office/drawing/2014/main" id="{D95574CF-48FB-4848-BB00-02CDD863E2F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7" name="Espaço Reservado para Número de Slide 16">
            <a:extLst>
              <a:ext uri="{FF2B5EF4-FFF2-40B4-BE49-F238E27FC236}">
                <a16:creationId xmlns:a16="http://schemas.microsoft.com/office/drawing/2014/main" id="{969CC308-1CAF-455C-851F-71420FCEB42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47</a:t>
            </a:fld>
            <a:endParaRPr lang="pt-BR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50570" y="413178"/>
            <a:ext cx="3991610" cy="1066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250"/>
              </a:lnSpc>
              <a:tabLst>
                <a:tab pos="1038225" algn="l"/>
              </a:tabLst>
            </a:pP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LEI	Nº </a:t>
            </a:r>
            <a:r>
              <a:rPr sz="4400" b="1" spc="-5" dirty="0">
                <a:solidFill>
                  <a:srgbClr val="FFFFFF"/>
                </a:solidFill>
                <a:latin typeface="Arial"/>
                <a:cs typeface="Arial"/>
              </a:rPr>
              <a:t>7.292/16</a:t>
            </a:r>
            <a:endParaRPr sz="4400">
              <a:latin typeface="Arial"/>
              <a:cs typeface="Arial"/>
            </a:endParaRPr>
          </a:p>
          <a:p>
            <a:pPr marL="12700">
              <a:lnSpc>
                <a:spcPts val="381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JARAGUÁ</a:t>
            </a:r>
            <a:r>
              <a:rPr sz="3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06417" y="2522646"/>
            <a:ext cx="712343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9730" algn="l"/>
                <a:tab pos="666115" algn="l"/>
                <a:tab pos="2181225" algn="l"/>
                <a:tab pos="2746375" algn="l"/>
                <a:tab pos="4243705" algn="l"/>
                <a:tab pos="5419725" algn="l"/>
                <a:tab pos="578548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	-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oações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06417" y="2949366"/>
            <a:ext cx="712660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  <a:tabLst>
                <a:tab pos="743585" algn="l"/>
                <a:tab pos="3155950" algn="l"/>
                <a:tab pos="4078604" algn="l"/>
                <a:tab pos="4528185" algn="l"/>
                <a:tab pos="5253355" algn="l"/>
                <a:tab pos="671195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endParaRPr sz="28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06417" y="3376086"/>
            <a:ext cx="7125334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1454150" algn="l"/>
                <a:tab pos="1917700" algn="l"/>
                <a:tab pos="2103755" algn="l"/>
                <a:tab pos="2752725" algn="l"/>
                <a:tab pos="3401695" algn="l"/>
                <a:tab pos="3503929" algn="l"/>
                <a:tab pos="4119879" algn="l"/>
                <a:tab pos="4726305" algn="l"/>
                <a:tab pos="5375910" algn="l"/>
                <a:tab pos="5584825" algn="l"/>
                <a:tab pos="620077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4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deduçã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imp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renda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06417" y="4229780"/>
            <a:ext cx="7126605" cy="16611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essoas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ísic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nas doaçõe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Estadu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go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I,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250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eze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1995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27659" y="2281427"/>
            <a:ext cx="3316224" cy="4133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13A8AEC4-120A-48B6-81A5-82FC2CB55D9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D2F21FB4-2972-4FC5-828D-E1175636BA5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48</a:t>
            </a:fld>
            <a:endParaRPr lang="pt-BR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39909" rIns="0" bIns="0" rtlCol="0">
            <a:spAutoFit/>
          </a:bodyPr>
          <a:lstStyle/>
          <a:p>
            <a:pPr marL="15240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 Nº </a:t>
            </a:r>
            <a:r>
              <a:rPr sz="4400" spc="-5" dirty="0">
                <a:latin typeface="Arial"/>
                <a:cs typeface="Arial"/>
              </a:rPr>
              <a:t>7.</a:t>
            </a:r>
            <a:r>
              <a:rPr sz="4400" dirty="0">
                <a:latin typeface="Arial"/>
                <a:cs typeface="Arial"/>
              </a:rPr>
              <a:t>29</a:t>
            </a:r>
            <a:r>
              <a:rPr sz="4400" spc="-5" dirty="0">
                <a:latin typeface="Arial"/>
                <a:cs typeface="Arial"/>
              </a:rPr>
              <a:t>2/16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3396994"/>
            <a:ext cx="2807208" cy="34610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84733" y="1216635"/>
            <a:ext cx="11036300" cy="4918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</a:t>
            </a:r>
            <a:r>
              <a:rPr sz="32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  <a:p>
            <a:pPr marL="215900" marR="5080" algn="just">
              <a:lnSpc>
                <a:spcPct val="100000"/>
              </a:lnSpc>
              <a:spcBef>
                <a:spcPts val="2450"/>
              </a:spcBef>
              <a:buClr>
                <a:srgbClr val="FFFFFF"/>
              </a:buClr>
              <a:buFont typeface="Arial"/>
              <a:buAutoNum type="romanUcPeriod" startAt="3"/>
              <a:tabLst>
                <a:tab pos="71818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valores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Fede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10.7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1º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2003,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fixadas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Ju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rmid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215900" marR="85090">
              <a:lnSpc>
                <a:spcPct val="100000"/>
              </a:lnSpc>
              <a:spcBef>
                <a:spcPts val="1420"/>
              </a:spcBef>
              <a:buClr>
                <a:srgbClr val="FFFFFF"/>
              </a:buClr>
              <a:buFont typeface="Arial"/>
              <a:buAutoNum type="romanUcPeriod" startAt="3"/>
              <a:tabLst>
                <a:tab pos="769620" algn="l"/>
                <a:tab pos="1104265" algn="l"/>
                <a:tab pos="2412365" algn="l"/>
                <a:tab pos="4253865" algn="l"/>
                <a:tab pos="5836920" algn="l"/>
                <a:tab pos="6430010" algn="l"/>
                <a:tab pos="8390255" algn="l"/>
                <a:tab pos="9001760" algn="l"/>
                <a:tab pos="1074483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	renda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entua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inclus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esultant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ós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2534920" marR="86360" algn="just">
              <a:lnSpc>
                <a:spcPct val="100000"/>
              </a:lnSpc>
              <a:spcBef>
                <a:spcPts val="1385"/>
              </a:spcBef>
              <a:buClr>
                <a:srgbClr val="FFFFFF"/>
              </a:buClr>
              <a:buFont typeface="Arial"/>
              <a:buAutoNum type="romanUcPeriod" startAt="3"/>
              <a:tabLst>
                <a:tab pos="298513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contratos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acordo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ntre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ções 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acion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acion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federa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muni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ipa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59A0B84A-0D3F-47CD-81B9-9E50D33CF49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3B55FC2F-E34B-42AB-A1AC-AA6C471FB4D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49</a:t>
            </a:fld>
            <a:endParaRPr lang="pt-BR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7923" rIns="0" bIns="0" rtlCol="0">
            <a:spAutoFit/>
          </a:bodyPr>
          <a:lstStyle/>
          <a:p>
            <a:pPr marL="12509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 Nº </a:t>
            </a:r>
            <a:r>
              <a:rPr sz="4400" spc="-5" dirty="0">
                <a:latin typeface="Arial"/>
                <a:cs typeface="Arial"/>
              </a:rPr>
              <a:t>7.29</a:t>
            </a:r>
            <a:r>
              <a:rPr sz="4400" dirty="0">
                <a:latin typeface="Arial"/>
                <a:cs typeface="Arial"/>
              </a:rPr>
              <a:t>2</a:t>
            </a:r>
            <a:r>
              <a:rPr sz="4400" spc="-5" dirty="0">
                <a:latin typeface="Arial"/>
                <a:cs typeface="Arial"/>
              </a:rPr>
              <a:t>/16</a:t>
            </a:r>
            <a:endParaRPr sz="4400">
              <a:latin typeface="Arial"/>
              <a:cs typeface="Arial"/>
            </a:endParaRPr>
          </a:p>
          <a:p>
            <a:pPr marL="12509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JARAGUÁ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DO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71473" y="2544871"/>
            <a:ext cx="30981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08330" algn="l"/>
                <a:tab pos="98806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remun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06646" y="2544871"/>
            <a:ext cx="121348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57494" y="2544871"/>
            <a:ext cx="236474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6929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71473" y="2971591"/>
            <a:ext cx="7155815" cy="2545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7"/>
              <a:tabLst>
                <a:tab pos="66230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gãos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Uniã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Polí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o;</a:t>
            </a:r>
            <a:endParaRPr sz="2800">
              <a:latin typeface="Arial"/>
              <a:cs typeface="Arial"/>
            </a:endParaRPr>
          </a:p>
          <a:p>
            <a:pPr marL="643255" indent="-630555" algn="just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7"/>
              <a:tabLst>
                <a:tab pos="64389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utro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141207" y="1688590"/>
            <a:ext cx="4050792" cy="5105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E4A8B083-C057-460B-8AE5-124723B068A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E0FEFE2B-9AB4-489A-A8FD-0094D104FF1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50</a:t>
            </a:fld>
            <a:endParaRPr lang="pt-BR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1413" rIns="0" bIns="0" rtlCol="0">
            <a:spAutoFit/>
          </a:bodyPr>
          <a:lstStyle/>
          <a:p>
            <a:pPr marL="121285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DAS D</a:t>
            </a:r>
            <a:r>
              <a:rPr sz="4400" spc="-15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AÇÕES DE PESSOAS</a:t>
            </a:r>
            <a:endParaRPr sz="4400">
              <a:latin typeface="Arial"/>
              <a:cs typeface="Arial"/>
            </a:endParaRPr>
          </a:p>
          <a:p>
            <a:pPr marL="121285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FÍSICAS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E JURÍDICAS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6791" y="2220513"/>
            <a:ext cx="10760612" cy="1292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marR="6350" indent="-457200" algn="just">
              <a:lnSpc>
                <a:spcPct val="100000"/>
              </a:lnSpc>
              <a:buClr>
                <a:srgbClr val="FFFFFF"/>
              </a:buClr>
              <a:buFont typeface="MS Gothic"/>
              <a:buChar char="✓"/>
              <a:tabLst>
                <a:tab pos="470534" algn="l"/>
              </a:tabLst>
            </a:pP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%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(u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ura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pessoa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rí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bu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ada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bas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 err="1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40" dirty="0" err="1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35" dirty="0" err="1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30" dirty="0" err="1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40" dirty="0" err="1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lang="pt-BR" sz="2800" spc="-10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FF"/>
              </a:buClr>
            </a:pPr>
            <a:endParaRPr lang="pt-BR" sz="2800" dirty="0">
              <a:latin typeface="Times New Roman"/>
              <a:cs typeface="Times New Roman"/>
            </a:endParaRPr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04D196E2-14BF-405D-B2A0-3BC064BE1A0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51</a:t>
            </a:fld>
            <a:endParaRPr lang="pt-BR"/>
          </a:p>
        </p:txBody>
      </p:sp>
      <p:pic>
        <p:nvPicPr>
          <p:cNvPr id="9218" name="Picture 2" descr="Resultado de imagem para idosos de costas">
            <a:extLst>
              <a:ext uri="{FF2B5EF4-FFF2-40B4-BE49-F238E27FC236}">
                <a16:creationId xmlns:a16="http://schemas.microsoft.com/office/drawing/2014/main" id="{1D553A7E-E21A-474D-870E-D0DDB336F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91" y="3200400"/>
            <a:ext cx="4172203" cy="277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3685BF4B-5D5B-4101-9CF8-BA75F8DB2B1B}"/>
              </a:ext>
            </a:extLst>
          </p:cNvPr>
          <p:cNvSpPr txBox="1"/>
          <p:nvPr/>
        </p:nvSpPr>
        <p:spPr>
          <a:xfrm>
            <a:off x="4898994" y="3085023"/>
            <a:ext cx="675960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  <a:buClr>
                <a:srgbClr val="FFFFFF"/>
              </a:buClr>
              <a:buFont typeface="MS Gothic"/>
              <a:buChar char="✓"/>
            </a:pPr>
            <a:endParaRPr lang="pt-BR" sz="2400" dirty="0">
              <a:latin typeface="Times New Roman"/>
              <a:cs typeface="Times New Roman"/>
            </a:endParaRPr>
          </a:p>
          <a:p>
            <a:pPr marL="469900" marR="5080" indent="-457200" algn="just">
              <a:lnSpc>
                <a:spcPct val="100000"/>
              </a:lnSpc>
              <a:buClr>
                <a:srgbClr val="FFFFFF"/>
              </a:buClr>
              <a:buFont typeface="MS Gothic"/>
              <a:buChar char="✓"/>
              <a:tabLst>
                <a:tab pos="470534" algn="l"/>
              </a:tabLst>
            </a:pPr>
            <a:r>
              <a:rPr lang="pt-BR" sz="2800" spc="-55" dirty="0">
                <a:solidFill>
                  <a:srgbClr val="FFFFFF"/>
                </a:solidFill>
                <a:latin typeface="Arial"/>
                <a:cs typeface="Arial"/>
              </a:rPr>
              <a:t>6% (seis por cento) do imposto devido apurado por pessoas  físicas  na  Declaração  de  Ajuste  Anual  na modalidade   de   tributação   por   deduções   legais (modelo completo).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819655"/>
            <a:ext cx="12192000" cy="50383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64333" y="2439161"/>
            <a:ext cx="2704465" cy="1988185"/>
          </a:xfrm>
          <a:custGeom>
            <a:avLst/>
            <a:gdLst/>
            <a:ahLst/>
            <a:cxnLst/>
            <a:rect l="l" t="t" r="r" b="b"/>
            <a:pathLst>
              <a:path w="2704465" h="1988185">
                <a:moveTo>
                  <a:pt x="381635" y="494538"/>
                </a:moveTo>
                <a:lnTo>
                  <a:pt x="0" y="1606295"/>
                </a:lnTo>
                <a:lnTo>
                  <a:pt x="1111631" y="1987931"/>
                </a:lnTo>
                <a:lnTo>
                  <a:pt x="929132" y="1614551"/>
                </a:lnTo>
                <a:lnTo>
                  <a:pt x="2456489" y="867917"/>
                </a:lnTo>
                <a:lnTo>
                  <a:pt x="564134" y="867917"/>
                </a:lnTo>
                <a:lnTo>
                  <a:pt x="381635" y="494538"/>
                </a:lnTo>
                <a:close/>
              </a:path>
              <a:path w="2704465" h="1988185">
                <a:moveTo>
                  <a:pt x="2339340" y="0"/>
                </a:moveTo>
                <a:lnTo>
                  <a:pt x="564134" y="867917"/>
                </a:lnTo>
                <a:lnTo>
                  <a:pt x="2456489" y="867917"/>
                </a:lnTo>
                <a:lnTo>
                  <a:pt x="2704338" y="746760"/>
                </a:lnTo>
                <a:lnTo>
                  <a:pt x="2339340" y="0"/>
                </a:lnTo>
                <a:close/>
              </a:path>
            </a:pathLst>
          </a:custGeom>
          <a:solidFill>
            <a:srgbClr val="A628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64333" y="2439161"/>
            <a:ext cx="2704465" cy="1988185"/>
          </a:xfrm>
          <a:custGeom>
            <a:avLst/>
            <a:gdLst/>
            <a:ahLst/>
            <a:cxnLst/>
            <a:rect l="l" t="t" r="r" b="b"/>
            <a:pathLst>
              <a:path w="2704465" h="1988185">
                <a:moveTo>
                  <a:pt x="0" y="1606295"/>
                </a:moveTo>
                <a:lnTo>
                  <a:pt x="381635" y="494538"/>
                </a:lnTo>
                <a:lnTo>
                  <a:pt x="564134" y="867917"/>
                </a:lnTo>
                <a:lnTo>
                  <a:pt x="2339340" y="0"/>
                </a:lnTo>
                <a:lnTo>
                  <a:pt x="2704338" y="746760"/>
                </a:lnTo>
                <a:lnTo>
                  <a:pt x="929132" y="1614551"/>
                </a:lnTo>
                <a:lnTo>
                  <a:pt x="1111631" y="1987931"/>
                </a:lnTo>
                <a:lnTo>
                  <a:pt x="0" y="1606295"/>
                </a:lnTo>
                <a:close/>
              </a:path>
            </a:pathLst>
          </a:custGeom>
          <a:ln w="12700">
            <a:solidFill>
              <a:srgbClr val="B85B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01912" y="2925752"/>
            <a:ext cx="1901357" cy="10244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95147" y="367775"/>
            <a:ext cx="899922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285"/>
              </a:lnSpc>
              <a:tabLst>
                <a:tab pos="1562100" algn="l"/>
                <a:tab pos="3620135" algn="l"/>
                <a:tab pos="8528685" algn="l"/>
              </a:tabLst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COMO	LAN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AR	NA</a:t>
            </a:r>
            <a:r>
              <a:rPr sz="36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DECLA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	IR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50"/>
              </a:lnSpc>
            </a:pPr>
            <a:r>
              <a:rPr dirty="0"/>
              <a:t>Decla</a:t>
            </a:r>
            <a:r>
              <a:rPr spc="-20" dirty="0"/>
              <a:t>r</a:t>
            </a:r>
            <a:r>
              <a:rPr dirty="0"/>
              <a:t>a</a:t>
            </a:r>
            <a:r>
              <a:rPr spc="-15" dirty="0"/>
              <a:t>ç</a:t>
            </a:r>
            <a:r>
              <a:rPr spc="-20" dirty="0"/>
              <a:t>ã</a:t>
            </a:r>
            <a:r>
              <a:rPr dirty="0"/>
              <a:t>o</a:t>
            </a:r>
            <a:r>
              <a:rPr spc="-60" dirty="0"/>
              <a:t> </a:t>
            </a:r>
            <a:r>
              <a:rPr dirty="0"/>
              <a:t>m</a:t>
            </a:r>
            <a:r>
              <a:rPr spc="-10" dirty="0"/>
              <a:t>o</a:t>
            </a:r>
            <a:r>
              <a:rPr dirty="0"/>
              <a:t>d</a:t>
            </a:r>
            <a:r>
              <a:rPr spc="-10" dirty="0"/>
              <a:t>e</a:t>
            </a:r>
            <a:r>
              <a:rPr dirty="0"/>
              <a:t>lo</a:t>
            </a:r>
            <a:r>
              <a:rPr spc="-50" dirty="0"/>
              <a:t> </a:t>
            </a:r>
            <a:r>
              <a:rPr dirty="0"/>
              <a:t>com</a:t>
            </a:r>
            <a:r>
              <a:rPr spc="-10" dirty="0"/>
              <a:t>p</a:t>
            </a:r>
            <a:r>
              <a:rPr dirty="0"/>
              <a:t>le</a:t>
            </a:r>
            <a:r>
              <a:rPr spc="-15" dirty="0"/>
              <a:t>t</a:t>
            </a:r>
            <a:r>
              <a:rPr dirty="0"/>
              <a:t>o</a:t>
            </a:r>
          </a:p>
          <a:p>
            <a:pPr marL="12700">
              <a:lnSpc>
                <a:spcPts val="3615"/>
              </a:lnSpc>
            </a:pPr>
            <a:r>
              <a:rPr dirty="0"/>
              <a:t>(com</a:t>
            </a:r>
            <a:r>
              <a:rPr spc="-50" dirty="0"/>
              <a:t> </a:t>
            </a:r>
            <a:r>
              <a:rPr dirty="0"/>
              <a:t>d</a:t>
            </a:r>
            <a:r>
              <a:rPr spc="-15" dirty="0"/>
              <a:t>e</a:t>
            </a:r>
            <a:r>
              <a:rPr dirty="0"/>
              <a:t>d</a:t>
            </a:r>
            <a:r>
              <a:rPr spc="-15" dirty="0"/>
              <a:t>u</a:t>
            </a:r>
            <a:r>
              <a:rPr dirty="0"/>
              <a:t>ç</a:t>
            </a:r>
            <a:r>
              <a:rPr spc="-15" dirty="0"/>
              <a:t>õ</a:t>
            </a:r>
            <a:r>
              <a:rPr spc="-20" dirty="0"/>
              <a:t>e</a:t>
            </a:r>
            <a:r>
              <a:rPr dirty="0"/>
              <a:t>s</a:t>
            </a:r>
            <a:r>
              <a:rPr spc="-50" dirty="0"/>
              <a:t> </a:t>
            </a:r>
            <a:r>
              <a:rPr dirty="0"/>
              <a:t>l</a:t>
            </a:r>
            <a:r>
              <a:rPr spc="-10" dirty="0"/>
              <a:t>e</a:t>
            </a:r>
            <a:r>
              <a:rPr dirty="0"/>
              <a:t>g</a:t>
            </a:r>
            <a:r>
              <a:rPr spc="-15" dirty="0"/>
              <a:t>a</a:t>
            </a:r>
            <a:r>
              <a:rPr dirty="0"/>
              <a:t>is)</a:t>
            </a:r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5D8A2BC6-61DF-4C33-846D-C6FC5BDC7C1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52</a:t>
            </a:fld>
            <a:endParaRPr lang="pt-BR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837943"/>
            <a:ext cx="12192000" cy="50200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19294" y="3494532"/>
            <a:ext cx="3950335" cy="1831339"/>
          </a:xfrm>
          <a:custGeom>
            <a:avLst/>
            <a:gdLst/>
            <a:ahLst/>
            <a:cxnLst/>
            <a:rect l="l" t="t" r="r" b="b"/>
            <a:pathLst>
              <a:path w="3950334" h="1831339">
                <a:moveTo>
                  <a:pt x="3409991" y="1015745"/>
                </a:moveTo>
                <a:lnTo>
                  <a:pt x="590550" y="1015745"/>
                </a:lnTo>
                <a:lnTo>
                  <a:pt x="3776726" y="1831085"/>
                </a:lnTo>
                <a:lnTo>
                  <a:pt x="3949954" y="1153921"/>
                </a:lnTo>
                <a:lnTo>
                  <a:pt x="3409991" y="1015745"/>
                </a:lnTo>
                <a:close/>
              </a:path>
              <a:path w="3950334" h="1831339">
                <a:moveTo>
                  <a:pt x="850391" y="0"/>
                </a:moveTo>
                <a:lnTo>
                  <a:pt x="0" y="503808"/>
                </a:lnTo>
                <a:lnTo>
                  <a:pt x="503808" y="1354200"/>
                </a:lnTo>
                <a:lnTo>
                  <a:pt x="590550" y="1015745"/>
                </a:lnTo>
                <a:lnTo>
                  <a:pt x="3409991" y="1015745"/>
                </a:lnTo>
                <a:lnTo>
                  <a:pt x="763777" y="338581"/>
                </a:lnTo>
                <a:lnTo>
                  <a:pt x="850391" y="0"/>
                </a:lnTo>
                <a:close/>
              </a:path>
            </a:pathLst>
          </a:custGeom>
          <a:solidFill>
            <a:srgbClr val="A628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19294" y="3494532"/>
            <a:ext cx="3950335" cy="1831339"/>
          </a:xfrm>
          <a:custGeom>
            <a:avLst/>
            <a:gdLst/>
            <a:ahLst/>
            <a:cxnLst/>
            <a:rect l="l" t="t" r="r" b="b"/>
            <a:pathLst>
              <a:path w="3950334" h="1831339">
                <a:moveTo>
                  <a:pt x="0" y="503808"/>
                </a:moveTo>
                <a:lnTo>
                  <a:pt x="850391" y="0"/>
                </a:lnTo>
                <a:lnTo>
                  <a:pt x="763777" y="338581"/>
                </a:lnTo>
                <a:lnTo>
                  <a:pt x="3949954" y="1153921"/>
                </a:lnTo>
                <a:lnTo>
                  <a:pt x="3776726" y="1831085"/>
                </a:lnTo>
                <a:lnTo>
                  <a:pt x="590550" y="1015745"/>
                </a:lnTo>
                <a:lnTo>
                  <a:pt x="503808" y="1354200"/>
                </a:lnTo>
                <a:lnTo>
                  <a:pt x="0" y="503808"/>
                </a:lnTo>
                <a:close/>
              </a:path>
            </a:pathLst>
          </a:custGeom>
          <a:ln w="12700">
            <a:solidFill>
              <a:srgbClr val="B85B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82284" y="3930522"/>
            <a:ext cx="3132666" cy="9960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745223" y="1987295"/>
            <a:ext cx="3138170" cy="215265"/>
          </a:xfrm>
          <a:custGeom>
            <a:avLst/>
            <a:gdLst/>
            <a:ahLst/>
            <a:cxnLst/>
            <a:rect l="l" t="t" r="r" b="b"/>
            <a:pathLst>
              <a:path w="3138170" h="215264">
                <a:moveTo>
                  <a:pt x="0" y="214884"/>
                </a:moveTo>
                <a:lnTo>
                  <a:pt x="3137916" y="214884"/>
                </a:lnTo>
                <a:lnTo>
                  <a:pt x="3137916" y="0"/>
                </a:lnTo>
                <a:lnTo>
                  <a:pt x="0" y="0"/>
                </a:lnTo>
                <a:lnTo>
                  <a:pt x="0" y="214884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4830" y="242941"/>
            <a:ext cx="9000490" cy="1459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LANÇ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3600" b="1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DECLARAÇ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 IR</a:t>
            </a:r>
            <a:endParaRPr sz="3600">
              <a:latin typeface="Arial"/>
              <a:cs typeface="Arial"/>
            </a:endParaRPr>
          </a:p>
          <a:p>
            <a:pPr marL="12700" marR="3735070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Decla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32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 (com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ais)</a:t>
            </a:r>
            <a:endParaRPr sz="3200">
              <a:latin typeface="Arial"/>
              <a:cs typeface="Arial"/>
            </a:endParaRPr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5A01D527-D73A-4D3D-88EF-EDD1E6AF6F8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53</a:t>
            </a:fld>
            <a:endParaRPr lang="pt-BR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744979"/>
            <a:ext cx="12192000" cy="51130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893308" y="2923158"/>
            <a:ext cx="5056505" cy="3037840"/>
          </a:xfrm>
          <a:custGeom>
            <a:avLst/>
            <a:gdLst/>
            <a:ahLst/>
            <a:cxnLst/>
            <a:rect l="l" t="t" r="r" b="b"/>
            <a:pathLst>
              <a:path w="5056505" h="3037840">
                <a:moveTo>
                  <a:pt x="4912750" y="2159380"/>
                </a:moveTo>
                <a:lnTo>
                  <a:pt x="1255394" y="2159380"/>
                </a:lnTo>
                <a:lnTo>
                  <a:pt x="4687950" y="3037763"/>
                </a:lnTo>
                <a:lnTo>
                  <a:pt x="4912750" y="2159380"/>
                </a:lnTo>
                <a:close/>
              </a:path>
              <a:path w="5056505" h="3037840">
                <a:moveTo>
                  <a:pt x="1807971" y="0"/>
                </a:moveTo>
                <a:lnTo>
                  <a:pt x="0" y="1071117"/>
                </a:lnTo>
                <a:lnTo>
                  <a:pt x="1071117" y="2879128"/>
                </a:lnTo>
                <a:lnTo>
                  <a:pt x="1255394" y="2159380"/>
                </a:lnTo>
                <a:lnTo>
                  <a:pt x="4912750" y="2159380"/>
                </a:lnTo>
                <a:lnTo>
                  <a:pt x="5056377" y="1598167"/>
                </a:lnTo>
                <a:lnTo>
                  <a:pt x="1623821" y="719835"/>
                </a:lnTo>
                <a:lnTo>
                  <a:pt x="1807971" y="0"/>
                </a:lnTo>
                <a:close/>
              </a:path>
            </a:pathLst>
          </a:custGeom>
          <a:solidFill>
            <a:srgbClr val="A628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93308" y="2923158"/>
            <a:ext cx="5056505" cy="3037840"/>
          </a:xfrm>
          <a:custGeom>
            <a:avLst/>
            <a:gdLst/>
            <a:ahLst/>
            <a:cxnLst/>
            <a:rect l="l" t="t" r="r" b="b"/>
            <a:pathLst>
              <a:path w="5056505" h="3037840">
                <a:moveTo>
                  <a:pt x="0" y="1071117"/>
                </a:moveTo>
                <a:lnTo>
                  <a:pt x="1807971" y="0"/>
                </a:lnTo>
                <a:lnTo>
                  <a:pt x="1623821" y="719835"/>
                </a:lnTo>
                <a:lnTo>
                  <a:pt x="5056377" y="1598167"/>
                </a:lnTo>
                <a:lnTo>
                  <a:pt x="4687950" y="3037763"/>
                </a:lnTo>
                <a:lnTo>
                  <a:pt x="1255394" y="2159380"/>
                </a:lnTo>
                <a:lnTo>
                  <a:pt x="1071117" y="2879128"/>
                </a:lnTo>
                <a:lnTo>
                  <a:pt x="0" y="1071117"/>
                </a:lnTo>
                <a:close/>
              </a:path>
            </a:pathLst>
          </a:custGeom>
          <a:ln w="12700">
            <a:solidFill>
              <a:srgbClr val="B85B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19772" y="3757167"/>
            <a:ext cx="170815" cy="113664"/>
          </a:xfrm>
          <a:custGeom>
            <a:avLst/>
            <a:gdLst/>
            <a:ahLst/>
            <a:cxnLst/>
            <a:rect l="l" t="t" r="r" b="b"/>
            <a:pathLst>
              <a:path w="170815" h="113664">
                <a:moveTo>
                  <a:pt x="23637" y="42331"/>
                </a:moveTo>
                <a:lnTo>
                  <a:pt x="12994" y="43066"/>
                </a:lnTo>
                <a:lnTo>
                  <a:pt x="0" y="49275"/>
                </a:lnTo>
                <a:lnTo>
                  <a:pt x="4191" y="52069"/>
                </a:lnTo>
                <a:lnTo>
                  <a:pt x="7493" y="56387"/>
                </a:lnTo>
                <a:lnTo>
                  <a:pt x="18796" y="104012"/>
                </a:lnTo>
                <a:lnTo>
                  <a:pt x="19430" y="113664"/>
                </a:lnTo>
                <a:lnTo>
                  <a:pt x="22351" y="112013"/>
                </a:lnTo>
                <a:lnTo>
                  <a:pt x="27812" y="109727"/>
                </a:lnTo>
                <a:lnTo>
                  <a:pt x="35559" y="106806"/>
                </a:lnTo>
                <a:lnTo>
                  <a:pt x="49209" y="98538"/>
                </a:lnTo>
                <a:lnTo>
                  <a:pt x="56939" y="90075"/>
                </a:lnTo>
                <a:lnTo>
                  <a:pt x="65356" y="81530"/>
                </a:lnTo>
                <a:lnTo>
                  <a:pt x="68839" y="78231"/>
                </a:lnTo>
                <a:lnTo>
                  <a:pt x="38607" y="78231"/>
                </a:lnTo>
                <a:lnTo>
                  <a:pt x="35579" y="61809"/>
                </a:lnTo>
                <a:lnTo>
                  <a:pt x="30564" y="48170"/>
                </a:lnTo>
                <a:lnTo>
                  <a:pt x="23637" y="42331"/>
                </a:lnTo>
                <a:close/>
              </a:path>
              <a:path w="170815" h="113664">
                <a:moveTo>
                  <a:pt x="168401" y="0"/>
                </a:moveTo>
                <a:lnTo>
                  <a:pt x="123701" y="17767"/>
                </a:lnTo>
                <a:lnTo>
                  <a:pt x="87423" y="38873"/>
                </a:lnTo>
                <a:lnTo>
                  <a:pt x="56583" y="61822"/>
                </a:lnTo>
                <a:lnTo>
                  <a:pt x="38607" y="78231"/>
                </a:lnTo>
                <a:lnTo>
                  <a:pt x="68839" y="78231"/>
                </a:lnTo>
                <a:lnTo>
                  <a:pt x="74473" y="72897"/>
                </a:lnTo>
                <a:lnTo>
                  <a:pt x="84302" y="64167"/>
                </a:lnTo>
                <a:lnTo>
                  <a:pt x="118314" y="37343"/>
                </a:lnTo>
                <a:lnTo>
                  <a:pt x="151463" y="15912"/>
                </a:lnTo>
                <a:lnTo>
                  <a:pt x="170815" y="6349"/>
                </a:lnTo>
                <a:lnTo>
                  <a:pt x="1684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76668" y="3803015"/>
            <a:ext cx="2871455" cy="13933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021925" y="4092194"/>
            <a:ext cx="227329" cy="155575"/>
          </a:xfrm>
          <a:custGeom>
            <a:avLst/>
            <a:gdLst/>
            <a:ahLst/>
            <a:cxnLst/>
            <a:rect l="l" t="t" r="r" b="b"/>
            <a:pathLst>
              <a:path w="227329" h="155575">
                <a:moveTo>
                  <a:pt x="156" y="73786"/>
                </a:moveTo>
                <a:lnTo>
                  <a:pt x="63" y="75564"/>
                </a:lnTo>
                <a:lnTo>
                  <a:pt x="0" y="77469"/>
                </a:lnTo>
                <a:lnTo>
                  <a:pt x="1101" y="88187"/>
                </a:lnTo>
                <a:lnTo>
                  <a:pt x="26017" y="118470"/>
                </a:lnTo>
                <a:lnTo>
                  <a:pt x="53069" y="125294"/>
                </a:lnTo>
                <a:lnTo>
                  <a:pt x="65180" y="124713"/>
                </a:lnTo>
                <a:lnTo>
                  <a:pt x="73181" y="123316"/>
                </a:lnTo>
                <a:lnTo>
                  <a:pt x="79785" y="120268"/>
                </a:lnTo>
                <a:lnTo>
                  <a:pt x="90326" y="110743"/>
                </a:lnTo>
                <a:lnTo>
                  <a:pt x="91106" y="109473"/>
                </a:lnTo>
                <a:lnTo>
                  <a:pt x="52734" y="109473"/>
                </a:lnTo>
                <a:lnTo>
                  <a:pt x="34954" y="104901"/>
                </a:lnTo>
                <a:lnTo>
                  <a:pt x="28604" y="101091"/>
                </a:lnTo>
                <a:lnTo>
                  <a:pt x="24667" y="95630"/>
                </a:lnTo>
                <a:lnTo>
                  <a:pt x="20730" y="90296"/>
                </a:lnTo>
                <a:lnTo>
                  <a:pt x="19333" y="83565"/>
                </a:lnTo>
                <a:lnTo>
                  <a:pt x="20222" y="75691"/>
                </a:lnTo>
                <a:lnTo>
                  <a:pt x="156" y="73786"/>
                </a:lnTo>
                <a:close/>
              </a:path>
              <a:path w="227329" h="155575">
                <a:moveTo>
                  <a:pt x="55147" y="0"/>
                </a:moveTo>
                <a:lnTo>
                  <a:pt x="43971" y="507"/>
                </a:lnTo>
                <a:lnTo>
                  <a:pt x="39272" y="1269"/>
                </a:lnTo>
                <a:lnTo>
                  <a:pt x="35716" y="2793"/>
                </a:lnTo>
                <a:lnTo>
                  <a:pt x="30890" y="4571"/>
                </a:lnTo>
                <a:lnTo>
                  <a:pt x="26826" y="7365"/>
                </a:lnTo>
                <a:lnTo>
                  <a:pt x="23397" y="11175"/>
                </a:lnTo>
                <a:lnTo>
                  <a:pt x="19841" y="14985"/>
                </a:lnTo>
                <a:lnTo>
                  <a:pt x="17555" y="19430"/>
                </a:lnTo>
                <a:lnTo>
                  <a:pt x="16158" y="24510"/>
                </a:lnTo>
                <a:lnTo>
                  <a:pt x="14888" y="29590"/>
                </a:lnTo>
                <a:lnTo>
                  <a:pt x="14803" y="31876"/>
                </a:lnTo>
                <a:lnTo>
                  <a:pt x="14888" y="35559"/>
                </a:lnTo>
                <a:lnTo>
                  <a:pt x="53623" y="72135"/>
                </a:lnTo>
                <a:lnTo>
                  <a:pt x="63529" y="77469"/>
                </a:lnTo>
                <a:lnTo>
                  <a:pt x="69498" y="81406"/>
                </a:lnTo>
                <a:lnTo>
                  <a:pt x="71784" y="83819"/>
                </a:lnTo>
                <a:lnTo>
                  <a:pt x="74959" y="87248"/>
                </a:lnTo>
                <a:lnTo>
                  <a:pt x="75975" y="91185"/>
                </a:lnTo>
                <a:lnTo>
                  <a:pt x="74832" y="95630"/>
                </a:lnTo>
                <a:lnTo>
                  <a:pt x="73562" y="100456"/>
                </a:lnTo>
                <a:lnTo>
                  <a:pt x="70387" y="104266"/>
                </a:lnTo>
                <a:lnTo>
                  <a:pt x="65053" y="106806"/>
                </a:lnTo>
                <a:lnTo>
                  <a:pt x="59846" y="109346"/>
                </a:lnTo>
                <a:lnTo>
                  <a:pt x="52734" y="109473"/>
                </a:lnTo>
                <a:lnTo>
                  <a:pt x="91106" y="109473"/>
                </a:lnTo>
                <a:lnTo>
                  <a:pt x="93755" y="105155"/>
                </a:lnTo>
                <a:lnTo>
                  <a:pt x="95406" y="98678"/>
                </a:lnTo>
                <a:lnTo>
                  <a:pt x="97057" y="92074"/>
                </a:lnTo>
                <a:lnTo>
                  <a:pt x="96930" y="86105"/>
                </a:lnTo>
                <a:lnTo>
                  <a:pt x="58322" y="50926"/>
                </a:lnTo>
                <a:lnTo>
                  <a:pt x="44098" y="42798"/>
                </a:lnTo>
                <a:lnTo>
                  <a:pt x="39272" y="39369"/>
                </a:lnTo>
                <a:lnTo>
                  <a:pt x="37240" y="36956"/>
                </a:lnTo>
                <a:lnTo>
                  <a:pt x="36224" y="34416"/>
                </a:lnTo>
                <a:lnTo>
                  <a:pt x="35208" y="32003"/>
                </a:lnTo>
                <a:lnTo>
                  <a:pt x="34954" y="29590"/>
                </a:lnTo>
                <a:lnTo>
                  <a:pt x="36605" y="23113"/>
                </a:lnTo>
                <a:lnTo>
                  <a:pt x="39399" y="20065"/>
                </a:lnTo>
                <a:lnTo>
                  <a:pt x="43971" y="18160"/>
                </a:lnTo>
                <a:lnTo>
                  <a:pt x="48543" y="16128"/>
                </a:lnTo>
                <a:lnTo>
                  <a:pt x="95249" y="16128"/>
                </a:lnTo>
                <a:lnTo>
                  <a:pt x="83595" y="7873"/>
                </a:lnTo>
                <a:lnTo>
                  <a:pt x="75975" y="4571"/>
                </a:lnTo>
                <a:lnTo>
                  <a:pt x="66958" y="2285"/>
                </a:lnTo>
                <a:lnTo>
                  <a:pt x="60989" y="634"/>
                </a:lnTo>
                <a:lnTo>
                  <a:pt x="55147" y="0"/>
                </a:lnTo>
                <a:close/>
              </a:path>
              <a:path w="227329" h="155575">
                <a:moveTo>
                  <a:pt x="95249" y="16128"/>
                </a:moveTo>
                <a:lnTo>
                  <a:pt x="48543" y="16128"/>
                </a:lnTo>
                <a:lnTo>
                  <a:pt x="55274" y="16255"/>
                </a:lnTo>
                <a:lnTo>
                  <a:pt x="64291" y="18541"/>
                </a:lnTo>
                <a:lnTo>
                  <a:pt x="71784" y="20573"/>
                </a:lnTo>
                <a:lnTo>
                  <a:pt x="77245" y="23621"/>
                </a:lnTo>
                <a:lnTo>
                  <a:pt x="80547" y="28066"/>
                </a:lnTo>
                <a:lnTo>
                  <a:pt x="83849" y="32384"/>
                </a:lnTo>
                <a:lnTo>
                  <a:pt x="85047" y="36956"/>
                </a:lnTo>
                <a:lnTo>
                  <a:pt x="85167" y="38353"/>
                </a:lnTo>
                <a:lnTo>
                  <a:pt x="84484" y="43814"/>
                </a:lnTo>
                <a:lnTo>
                  <a:pt x="104169" y="46100"/>
                </a:lnTo>
                <a:lnTo>
                  <a:pt x="104831" y="39369"/>
                </a:lnTo>
                <a:lnTo>
                  <a:pt x="104767" y="36956"/>
                </a:lnTo>
                <a:lnTo>
                  <a:pt x="104169" y="31876"/>
                </a:lnTo>
                <a:lnTo>
                  <a:pt x="102137" y="26542"/>
                </a:lnTo>
                <a:lnTo>
                  <a:pt x="99978" y="21335"/>
                </a:lnTo>
                <a:lnTo>
                  <a:pt x="95787" y="16509"/>
                </a:lnTo>
                <a:lnTo>
                  <a:pt x="95249" y="16128"/>
                </a:lnTo>
                <a:close/>
              </a:path>
              <a:path w="227329" h="155575">
                <a:moveTo>
                  <a:pt x="176612" y="31231"/>
                </a:moveTo>
                <a:lnTo>
                  <a:pt x="133274" y="48862"/>
                </a:lnTo>
                <a:lnTo>
                  <a:pt x="116291" y="87605"/>
                </a:lnTo>
                <a:lnTo>
                  <a:pt x="115295" y="99153"/>
                </a:lnTo>
                <a:lnTo>
                  <a:pt x="116561" y="110688"/>
                </a:lnTo>
                <a:lnTo>
                  <a:pt x="147667" y="149606"/>
                </a:lnTo>
                <a:lnTo>
                  <a:pt x="174144" y="155260"/>
                </a:lnTo>
                <a:lnTo>
                  <a:pt x="186155" y="153362"/>
                </a:lnTo>
                <a:lnTo>
                  <a:pt x="199971" y="148263"/>
                </a:lnTo>
                <a:lnTo>
                  <a:pt x="209569" y="140125"/>
                </a:lnTo>
                <a:lnTo>
                  <a:pt x="210975" y="138170"/>
                </a:lnTo>
                <a:lnTo>
                  <a:pt x="170596" y="138170"/>
                </a:lnTo>
                <a:lnTo>
                  <a:pt x="155558" y="135138"/>
                </a:lnTo>
                <a:lnTo>
                  <a:pt x="146195" y="128104"/>
                </a:lnTo>
                <a:lnTo>
                  <a:pt x="137593" y="115128"/>
                </a:lnTo>
                <a:lnTo>
                  <a:pt x="135634" y="103272"/>
                </a:lnTo>
                <a:lnTo>
                  <a:pt x="136935" y="89407"/>
                </a:lnTo>
                <a:lnTo>
                  <a:pt x="203791" y="89407"/>
                </a:lnTo>
                <a:lnTo>
                  <a:pt x="142142" y="73659"/>
                </a:lnTo>
                <a:lnTo>
                  <a:pt x="143560" y="69793"/>
                </a:lnTo>
                <a:lnTo>
                  <a:pt x="150165" y="59240"/>
                </a:lnTo>
                <a:lnTo>
                  <a:pt x="160756" y="50942"/>
                </a:lnTo>
                <a:lnTo>
                  <a:pt x="171951" y="48059"/>
                </a:lnTo>
                <a:lnTo>
                  <a:pt x="212984" y="48059"/>
                </a:lnTo>
                <a:lnTo>
                  <a:pt x="205318" y="41801"/>
                </a:lnTo>
                <a:lnTo>
                  <a:pt x="193144" y="35952"/>
                </a:lnTo>
                <a:lnTo>
                  <a:pt x="176612" y="31231"/>
                </a:lnTo>
                <a:close/>
              </a:path>
              <a:path w="227329" h="155575">
                <a:moveTo>
                  <a:pt x="198022" y="121538"/>
                </a:moveTo>
                <a:lnTo>
                  <a:pt x="192942" y="128904"/>
                </a:lnTo>
                <a:lnTo>
                  <a:pt x="187354" y="133857"/>
                </a:lnTo>
                <a:lnTo>
                  <a:pt x="180496" y="136740"/>
                </a:lnTo>
                <a:lnTo>
                  <a:pt x="170596" y="138170"/>
                </a:lnTo>
                <a:lnTo>
                  <a:pt x="210975" y="138170"/>
                </a:lnTo>
                <a:lnTo>
                  <a:pt x="217453" y="129158"/>
                </a:lnTo>
                <a:lnTo>
                  <a:pt x="198022" y="121538"/>
                </a:lnTo>
                <a:close/>
              </a:path>
              <a:path w="227329" h="155575">
                <a:moveTo>
                  <a:pt x="203791" y="89407"/>
                </a:moveTo>
                <a:lnTo>
                  <a:pt x="136935" y="89407"/>
                </a:lnTo>
                <a:lnTo>
                  <a:pt x="222533" y="111251"/>
                </a:lnTo>
                <a:lnTo>
                  <a:pt x="223295" y="108965"/>
                </a:lnTo>
                <a:lnTo>
                  <a:pt x="223676" y="107314"/>
                </a:lnTo>
                <a:lnTo>
                  <a:pt x="226521" y="92768"/>
                </a:lnTo>
                <a:lnTo>
                  <a:pt x="226580" y="90042"/>
                </a:lnTo>
                <a:lnTo>
                  <a:pt x="206277" y="90042"/>
                </a:lnTo>
                <a:lnTo>
                  <a:pt x="203791" y="89407"/>
                </a:lnTo>
                <a:close/>
              </a:path>
              <a:path w="227329" h="155575">
                <a:moveTo>
                  <a:pt x="212984" y="48059"/>
                </a:moveTo>
                <a:lnTo>
                  <a:pt x="171951" y="48059"/>
                </a:lnTo>
                <a:lnTo>
                  <a:pt x="185413" y="49671"/>
                </a:lnTo>
                <a:lnTo>
                  <a:pt x="196740" y="55981"/>
                </a:lnTo>
                <a:lnTo>
                  <a:pt x="204499" y="66420"/>
                </a:lnTo>
                <a:lnTo>
                  <a:pt x="207293" y="72262"/>
                </a:lnTo>
                <a:lnTo>
                  <a:pt x="207801" y="80136"/>
                </a:lnTo>
                <a:lnTo>
                  <a:pt x="206277" y="90042"/>
                </a:lnTo>
                <a:lnTo>
                  <a:pt x="226580" y="90042"/>
                </a:lnTo>
                <a:lnTo>
                  <a:pt x="226798" y="80041"/>
                </a:lnTo>
                <a:lnTo>
                  <a:pt x="224749" y="68338"/>
                </a:lnTo>
                <a:lnTo>
                  <a:pt x="220348" y="57563"/>
                </a:lnTo>
                <a:lnTo>
                  <a:pt x="214072" y="48948"/>
                </a:lnTo>
                <a:lnTo>
                  <a:pt x="212984" y="480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858502" y="4513834"/>
            <a:ext cx="885825" cy="410845"/>
          </a:xfrm>
          <a:custGeom>
            <a:avLst/>
            <a:gdLst/>
            <a:ahLst/>
            <a:cxnLst/>
            <a:rect l="l" t="t" r="r" b="b"/>
            <a:pathLst>
              <a:path w="885825" h="410845">
                <a:moveTo>
                  <a:pt x="254276" y="203454"/>
                </a:moveTo>
                <a:lnTo>
                  <a:pt x="234315" y="203454"/>
                </a:lnTo>
                <a:lnTo>
                  <a:pt x="233552" y="209042"/>
                </a:lnTo>
                <a:lnTo>
                  <a:pt x="233552" y="213995"/>
                </a:lnTo>
                <a:lnTo>
                  <a:pt x="234569" y="218567"/>
                </a:lnTo>
                <a:lnTo>
                  <a:pt x="254889" y="223774"/>
                </a:lnTo>
                <a:lnTo>
                  <a:pt x="253619" y="218821"/>
                </a:lnTo>
                <a:lnTo>
                  <a:pt x="253111" y="213741"/>
                </a:lnTo>
                <a:lnTo>
                  <a:pt x="254276" y="203454"/>
                </a:lnTo>
                <a:close/>
              </a:path>
              <a:path w="885825" h="410845">
                <a:moveTo>
                  <a:pt x="197357" y="140589"/>
                </a:moveTo>
                <a:lnTo>
                  <a:pt x="160908" y="156083"/>
                </a:lnTo>
                <a:lnTo>
                  <a:pt x="155828" y="172959"/>
                </a:lnTo>
                <a:lnTo>
                  <a:pt x="157508" y="184159"/>
                </a:lnTo>
                <a:lnTo>
                  <a:pt x="187705" y="209423"/>
                </a:lnTo>
                <a:lnTo>
                  <a:pt x="202819" y="211963"/>
                </a:lnTo>
                <a:lnTo>
                  <a:pt x="210184" y="211074"/>
                </a:lnTo>
                <a:lnTo>
                  <a:pt x="217550" y="210312"/>
                </a:lnTo>
                <a:lnTo>
                  <a:pt x="225551" y="207772"/>
                </a:lnTo>
                <a:lnTo>
                  <a:pt x="234315" y="203454"/>
                </a:lnTo>
                <a:lnTo>
                  <a:pt x="254276" y="203454"/>
                </a:lnTo>
                <a:lnTo>
                  <a:pt x="254341" y="202880"/>
                </a:lnTo>
                <a:lnTo>
                  <a:pt x="255528" y="197358"/>
                </a:lnTo>
                <a:lnTo>
                  <a:pt x="210947" y="197358"/>
                </a:lnTo>
                <a:lnTo>
                  <a:pt x="203834" y="197231"/>
                </a:lnTo>
                <a:lnTo>
                  <a:pt x="188722" y="193421"/>
                </a:lnTo>
                <a:lnTo>
                  <a:pt x="183388" y="190246"/>
                </a:lnTo>
                <a:lnTo>
                  <a:pt x="180340" y="185674"/>
                </a:lnTo>
                <a:lnTo>
                  <a:pt x="177292" y="181229"/>
                </a:lnTo>
                <a:lnTo>
                  <a:pt x="265174" y="158178"/>
                </a:lnTo>
                <a:lnTo>
                  <a:pt x="267747" y="148082"/>
                </a:lnTo>
                <a:lnTo>
                  <a:pt x="268618" y="144546"/>
                </a:lnTo>
                <a:lnTo>
                  <a:pt x="239156" y="144546"/>
                </a:lnTo>
                <a:lnTo>
                  <a:pt x="226677" y="143849"/>
                </a:lnTo>
                <a:lnTo>
                  <a:pt x="211327" y="142113"/>
                </a:lnTo>
                <a:lnTo>
                  <a:pt x="203326" y="141097"/>
                </a:lnTo>
                <a:lnTo>
                  <a:pt x="197357" y="140589"/>
                </a:lnTo>
                <a:close/>
              </a:path>
              <a:path w="885825" h="410845">
                <a:moveTo>
                  <a:pt x="264834" y="159512"/>
                </a:moveTo>
                <a:lnTo>
                  <a:pt x="243840" y="159512"/>
                </a:lnTo>
                <a:lnTo>
                  <a:pt x="241934" y="166751"/>
                </a:lnTo>
                <a:lnTo>
                  <a:pt x="239775" y="175260"/>
                </a:lnTo>
                <a:lnTo>
                  <a:pt x="237108" y="181483"/>
                </a:lnTo>
                <a:lnTo>
                  <a:pt x="233933" y="185420"/>
                </a:lnTo>
                <a:lnTo>
                  <a:pt x="229743" y="190373"/>
                </a:lnTo>
                <a:lnTo>
                  <a:pt x="224281" y="193802"/>
                </a:lnTo>
                <a:lnTo>
                  <a:pt x="210947" y="197358"/>
                </a:lnTo>
                <a:lnTo>
                  <a:pt x="255528" y="197358"/>
                </a:lnTo>
                <a:lnTo>
                  <a:pt x="256897" y="190985"/>
                </a:lnTo>
                <a:lnTo>
                  <a:pt x="261112" y="174117"/>
                </a:lnTo>
                <a:lnTo>
                  <a:pt x="264834" y="159512"/>
                </a:lnTo>
                <a:close/>
              </a:path>
              <a:path w="885825" h="410845">
                <a:moveTo>
                  <a:pt x="73931" y="39116"/>
                </a:moveTo>
                <a:lnTo>
                  <a:pt x="52070" y="39116"/>
                </a:lnTo>
                <a:lnTo>
                  <a:pt x="103377" y="185039"/>
                </a:lnTo>
                <a:lnTo>
                  <a:pt x="124968" y="190500"/>
                </a:lnTo>
                <a:lnTo>
                  <a:pt x="134966" y="151384"/>
                </a:lnTo>
                <a:lnTo>
                  <a:pt x="113538" y="151384"/>
                </a:lnTo>
                <a:lnTo>
                  <a:pt x="73931" y="39116"/>
                </a:lnTo>
                <a:close/>
              </a:path>
              <a:path w="885825" h="410845">
                <a:moveTo>
                  <a:pt x="40640" y="0"/>
                </a:moveTo>
                <a:lnTo>
                  <a:pt x="0" y="158623"/>
                </a:lnTo>
                <a:lnTo>
                  <a:pt x="20193" y="163703"/>
                </a:lnTo>
                <a:lnTo>
                  <a:pt x="52070" y="39116"/>
                </a:lnTo>
                <a:lnTo>
                  <a:pt x="73931" y="39116"/>
                </a:lnTo>
                <a:lnTo>
                  <a:pt x="62102" y="5588"/>
                </a:lnTo>
                <a:lnTo>
                  <a:pt x="40640" y="0"/>
                </a:lnTo>
                <a:close/>
              </a:path>
              <a:path w="885825" h="410845">
                <a:moveTo>
                  <a:pt x="265174" y="158178"/>
                </a:moveTo>
                <a:lnTo>
                  <a:pt x="202109" y="158178"/>
                </a:lnTo>
                <a:lnTo>
                  <a:pt x="220434" y="159721"/>
                </a:lnTo>
                <a:lnTo>
                  <a:pt x="233556" y="160208"/>
                </a:lnTo>
                <a:lnTo>
                  <a:pt x="243840" y="159512"/>
                </a:lnTo>
                <a:lnTo>
                  <a:pt x="264834" y="159512"/>
                </a:lnTo>
                <a:lnTo>
                  <a:pt x="265174" y="158178"/>
                </a:lnTo>
                <a:close/>
              </a:path>
              <a:path w="885825" h="410845">
                <a:moveTo>
                  <a:pt x="145415" y="26924"/>
                </a:moveTo>
                <a:lnTo>
                  <a:pt x="113538" y="151384"/>
                </a:lnTo>
                <a:lnTo>
                  <a:pt x="134966" y="151384"/>
                </a:lnTo>
                <a:lnTo>
                  <a:pt x="165480" y="32004"/>
                </a:lnTo>
                <a:lnTo>
                  <a:pt x="145415" y="26924"/>
                </a:lnTo>
                <a:close/>
              </a:path>
              <a:path w="885825" h="410845">
                <a:moveTo>
                  <a:pt x="261996" y="106299"/>
                </a:moveTo>
                <a:lnTo>
                  <a:pt x="211074" y="106299"/>
                </a:lnTo>
                <a:lnTo>
                  <a:pt x="218313" y="106426"/>
                </a:lnTo>
                <a:lnTo>
                  <a:pt x="237236" y="111379"/>
                </a:lnTo>
                <a:lnTo>
                  <a:pt x="244094" y="115443"/>
                </a:lnTo>
                <a:lnTo>
                  <a:pt x="247903" y="121031"/>
                </a:lnTo>
                <a:lnTo>
                  <a:pt x="250698" y="125222"/>
                </a:lnTo>
                <a:lnTo>
                  <a:pt x="251205" y="131318"/>
                </a:lnTo>
                <a:lnTo>
                  <a:pt x="249174" y="139319"/>
                </a:lnTo>
                <a:lnTo>
                  <a:pt x="248920" y="139954"/>
                </a:lnTo>
                <a:lnTo>
                  <a:pt x="248539" y="141605"/>
                </a:lnTo>
                <a:lnTo>
                  <a:pt x="239156" y="144546"/>
                </a:lnTo>
                <a:lnTo>
                  <a:pt x="268618" y="144546"/>
                </a:lnTo>
                <a:lnTo>
                  <a:pt x="269902" y="139319"/>
                </a:lnTo>
                <a:lnTo>
                  <a:pt x="271145" y="133477"/>
                </a:lnTo>
                <a:lnTo>
                  <a:pt x="271272" y="129921"/>
                </a:lnTo>
                <a:lnTo>
                  <a:pt x="271525" y="124333"/>
                </a:lnTo>
                <a:lnTo>
                  <a:pt x="270637" y="119380"/>
                </a:lnTo>
                <a:lnTo>
                  <a:pt x="268604" y="115189"/>
                </a:lnTo>
                <a:lnTo>
                  <a:pt x="266700" y="110871"/>
                </a:lnTo>
                <a:lnTo>
                  <a:pt x="262890" y="106934"/>
                </a:lnTo>
                <a:lnTo>
                  <a:pt x="261996" y="106299"/>
                </a:lnTo>
                <a:close/>
              </a:path>
              <a:path w="885825" h="410845">
                <a:moveTo>
                  <a:pt x="207264" y="90805"/>
                </a:moveTo>
                <a:lnTo>
                  <a:pt x="173481" y="115570"/>
                </a:lnTo>
                <a:lnTo>
                  <a:pt x="191897" y="122936"/>
                </a:lnTo>
                <a:lnTo>
                  <a:pt x="196088" y="115443"/>
                </a:lnTo>
                <a:lnTo>
                  <a:pt x="200787" y="110490"/>
                </a:lnTo>
                <a:lnTo>
                  <a:pt x="205867" y="108458"/>
                </a:lnTo>
                <a:lnTo>
                  <a:pt x="211074" y="106299"/>
                </a:lnTo>
                <a:lnTo>
                  <a:pt x="261996" y="106299"/>
                </a:lnTo>
                <a:lnTo>
                  <a:pt x="256324" y="102267"/>
                </a:lnTo>
                <a:lnTo>
                  <a:pt x="246425" y="97324"/>
                </a:lnTo>
                <a:lnTo>
                  <a:pt x="232209" y="92948"/>
                </a:lnTo>
                <a:lnTo>
                  <a:pt x="219194" y="90810"/>
                </a:lnTo>
                <a:lnTo>
                  <a:pt x="207264" y="90805"/>
                </a:lnTo>
                <a:close/>
              </a:path>
              <a:path w="885825" h="410845">
                <a:moveTo>
                  <a:pt x="498039" y="163068"/>
                </a:moveTo>
                <a:lnTo>
                  <a:pt x="456397" y="185202"/>
                </a:lnTo>
                <a:lnTo>
                  <a:pt x="442654" y="225145"/>
                </a:lnTo>
                <a:lnTo>
                  <a:pt x="442373" y="237952"/>
                </a:lnTo>
                <a:lnTo>
                  <a:pt x="444453" y="249573"/>
                </a:lnTo>
                <a:lnTo>
                  <a:pt x="476203" y="281916"/>
                </a:lnTo>
                <a:lnTo>
                  <a:pt x="492289" y="286622"/>
                </a:lnTo>
                <a:lnTo>
                  <a:pt x="504145" y="286455"/>
                </a:lnTo>
                <a:lnTo>
                  <a:pt x="518484" y="283545"/>
                </a:lnTo>
                <a:lnTo>
                  <a:pt x="529168" y="277711"/>
                </a:lnTo>
                <a:lnTo>
                  <a:pt x="538216" y="269318"/>
                </a:lnTo>
                <a:lnTo>
                  <a:pt x="495158" y="269318"/>
                </a:lnTo>
                <a:lnTo>
                  <a:pt x="479842" y="265848"/>
                </a:lnTo>
                <a:lnTo>
                  <a:pt x="471344" y="257766"/>
                </a:lnTo>
                <a:lnTo>
                  <a:pt x="463321" y="242887"/>
                </a:lnTo>
                <a:lnTo>
                  <a:pt x="462749" y="230685"/>
                </a:lnTo>
                <a:lnTo>
                  <a:pt x="465200" y="216408"/>
                </a:lnTo>
                <a:lnTo>
                  <a:pt x="489173" y="182686"/>
                </a:lnTo>
                <a:lnTo>
                  <a:pt x="500336" y="180447"/>
                </a:lnTo>
                <a:lnTo>
                  <a:pt x="541166" y="180447"/>
                </a:lnTo>
                <a:lnTo>
                  <a:pt x="536057" y="175506"/>
                </a:lnTo>
                <a:lnTo>
                  <a:pt x="524847" y="169030"/>
                </a:lnTo>
                <a:lnTo>
                  <a:pt x="510496" y="164212"/>
                </a:lnTo>
                <a:lnTo>
                  <a:pt x="498039" y="163068"/>
                </a:lnTo>
                <a:close/>
              </a:path>
              <a:path w="885825" h="410845">
                <a:moveTo>
                  <a:pt x="541166" y="180447"/>
                </a:moveTo>
                <a:lnTo>
                  <a:pt x="500336" y="180447"/>
                </a:lnTo>
                <a:lnTo>
                  <a:pt x="514426" y="182535"/>
                </a:lnTo>
                <a:lnTo>
                  <a:pt x="524552" y="189148"/>
                </a:lnTo>
                <a:lnTo>
                  <a:pt x="532676" y="200963"/>
                </a:lnTo>
                <a:lnTo>
                  <a:pt x="534903" y="210606"/>
                </a:lnTo>
                <a:lnTo>
                  <a:pt x="534516" y="223011"/>
                </a:lnTo>
                <a:lnTo>
                  <a:pt x="518257" y="259705"/>
                </a:lnTo>
                <a:lnTo>
                  <a:pt x="495158" y="269318"/>
                </a:lnTo>
                <a:lnTo>
                  <a:pt x="538216" y="269318"/>
                </a:lnTo>
                <a:lnTo>
                  <a:pt x="554428" y="231855"/>
                </a:lnTo>
                <a:lnTo>
                  <a:pt x="555709" y="220072"/>
                </a:lnTo>
                <a:lnTo>
                  <a:pt x="554701" y="208449"/>
                </a:lnTo>
                <a:lnTo>
                  <a:pt x="551101" y="196509"/>
                </a:lnTo>
                <a:lnTo>
                  <a:pt x="544606" y="183775"/>
                </a:lnTo>
                <a:lnTo>
                  <a:pt x="541166" y="180447"/>
                </a:lnTo>
                <a:close/>
              </a:path>
              <a:path w="885825" h="410845">
                <a:moveTo>
                  <a:pt x="418465" y="143256"/>
                </a:moveTo>
                <a:lnTo>
                  <a:pt x="389127" y="258191"/>
                </a:lnTo>
                <a:lnTo>
                  <a:pt x="408558" y="263144"/>
                </a:lnTo>
                <a:lnTo>
                  <a:pt x="438023" y="148336"/>
                </a:lnTo>
                <a:lnTo>
                  <a:pt x="418465" y="143256"/>
                </a:lnTo>
                <a:close/>
              </a:path>
              <a:path w="885825" h="410845">
                <a:moveTo>
                  <a:pt x="346446" y="122719"/>
                </a:moveTo>
                <a:lnTo>
                  <a:pt x="299945" y="142223"/>
                </a:lnTo>
                <a:lnTo>
                  <a:pt x="285383" y="178282"/>
                </a:lnTo>
                <a:lnTo>
                  <a:pt x="284284" y="191286"/>
                </a:lnTo>
                <a:lnTo>
                  <a:pt x="285172" y="201850"/>
                </a:lnTo>
                <a:lnTo>
                  <a:pt x="314914" y="240605"/>
                </a:lnTo>
                <a:lnTo>
                  <a:pt x="340818" y="245474"/>
                </a:lnTo>
                <a:lnTo>
                  <a:pt x="352790" y="242420"/>
                </a:lnTo>
                <a:lnTo>
                  <a:pt x="367208" y="235555"/>
                </a:lnTo>
                <a:lnTo>
                  <a:pt x="373568" y="228704"/>
                </a:lnTo>
                <a:lnTo>
                  <a:pt x="336092" y="228704"/>
                </a:lnTo>
                <a:lnTo>
                  <a:pt x="320823" y="225468"/>
                </a:lnTo>
                <a:lnTo>
                  <a:pt x="312317" y="217650"/>
                </a:lnTo>
                <a:lnTo>
                  <a:pt x="304692" y="202749"/>
                </a:lnTo>
                <a:lnTo>
                  <a:pt x="304580" y="196509"/>
                </a:lnTo>
                <a:lnTo>
                  <a:pt x="304531" y="190169"/>
                </a:lnTo>
                <a:lnTo>
                  <a:pt x="307097" y="175904"/>
                </a:lnTo>
                <a:lnTo>
                  <a:pt x="327241" y="143396"/>
                </a:lnTo>
                <a:lnTo>
                  <a:pt x="338749" y="139491"/>
                </a:lnTo>
                <a:lnTo>
                  <a:pt x="381201" y="139491"/>
                </a:lnTo>
                <a:lnTo>
                  <a:pt x="373877" y="133035"/>
                </a:lnTo>
                <a:lnTo>
                  <a:pt x="362681" y="127427"/>
                </a:lnTo>
                <a:lnTo>
                  <a:pt x="346446" y="122719"/>
                </a:lnTo>
                <a:close/>
              </a:path>
              <a:path w="885825" h="410845">
                <a:moveTo>
                  <a:pt x="363981" y="206883"/>
                </a:moveTo>
                <a:lnTo>
                  <a:pt x="363279" y="208547"/>
                </a:lnTo>
                <a:lnTo>
                  <a:pt x="356471" y="219451"/>
                </a:lnTo>
                <a:lnTo>
                  <a:pt x="346186" y="227224"/>
                </a:lnTo>
                <a:lnTo>
                  <a:pt x="336092" y="228704"/>
                </a:lnTo>
                <a:lnTo>
                  <a:pt x="373568" y="228704"/>
                </a:lnTo>
                <a:lnTo>
                  <a:pt x="375811" y="226288"/>
                </a:lnTo>
                <a:lnTo>
                  <a:pt x="382524" y="214249"/>
                </a:lnTo>
                <a:lnTo>
                  <a:pt x="363981" y="206883"/>
                </a:lnTo>
                <a:close/>
              </a:path>
              <a:path w="885825" h="410845">
                <a:moveTo>
                  <a:pt x="381201" y="139491"/>
                </a:moveTo>
                <a:lnTo>
                  <a:pt x="338749" y="139491"/>
                </a:lnTo>
                <a:lnTo>
                  <a:pt x="351408" y="140462"/>
                </a:lnTo>
                <a:lnTo>
                  <a:pt x="357886" y="142113"/>
                </a:lnTo>
                <a:lnTo>
                  <a:pt x="362966" y="145415"/>
                </a:lnTo>
                <a:lnTo>
                  <a:pt x="370077" y="155575"/>
                </a:lnTo>
                <a:lnTo>
                  <a:pt x="371849" y="162155"/>
                </a:lnTo>
                <a:lnTo>
                  <a:pt x="371601" y="170434"/>
                </a:lnTo>
                <a:lnTo>
                  <a:pt x="391123" y="163070"/>
                </a:lnTo>
                <a:lnTo>
                  <a:pt x="388122" y="151081"/>
                </a:lnTo>
                <a:lnTo>
                  <a:pt x="381508" y="139761"/>
                </a:lnTo>
                <a:lnTo>
                  <a:pt x="381201" y="139491"/>
                </a:lnTo>
                <a:close/>
              </a:path>
              <a:path w="885825" h="410845">
                <a:moveTo>
                  <a:pt x="429768" y="99568"/>
                </a:moveTo>
                <a:lnTo>
                  <a:pt x="423925" y="122047"/>
                </a:lnTo>
                <a:lnTo>
                  <a:pt x="443483" y="127000"/>
                </a:lnTo>
                <a:lnTo>
                  <a:pt x="449199" y="104648"/>
                </a:lnTo>
                <a:lnTo>
                  <a:pt x="429768" y="99568"/>
                </a:lnTo>
                <a:close/>
              </a:path>
              <a:path w="885825" h="410845">
                <a:moveTo>
                  <a:pt x="668673" y="212090"/>
                </a:moveTo>
                <a:lnTo>
                  <a:pt x="627761" y="212090"/>
                </a:lnTo>
                <a:lnTo>
                  <a:pt x="636016" y="214122"/>
                </a:lnTo>
                <a:lnTo>
                  <a:pt x="641223" y="215519"/>
                </a:lnTo>
                <a:lnTo>
                  <a:pt x="654812" y="236982"/>
                </a:lnTo>
                <a:lnTo>
                  <a:pt x="654050" y="243078"/>
                </a:lnTo>
                <a:lnTo>
                  <a:pt x="634111" y="320802"/>
                </a:lnTo>
                <a:lnTo>
                  <a:pt x="653669" y="325882"/>
                </a:lnTo>
                <a:lnTo>
                  <a:pt x="671702" y="255270"/>
                </a:lnTo>
                <a:lnTo>
                  <a:pt x="673989" y="246253"/>
                </a:lnTo>
                <a:lnTo>
                  <a:pt x="675258" y="239776"/>
                </a:lnTo>
                <a:lnTo>
                  <a:pt x="675417" y="235483"/>
                </a:lnTo>
                <a:lnTo>
                  <a:pt x="675767" y="230124"/>
                </a:lnTo>
                <a:lnTo>
                  <a:pt x="674877" y="224917"/>
                </a:lnTo>
                <a:lnTo>
                  <a:pt x="673100" y="220091"/>
                </a:lnTo>
                <a:lnTo>
                  <a:pt x="671195" y="215265"/>
                </a:lnTo>
                <a:lnTo>
                  <a:pt x="668673" y="212090"/>
                </a:lnTo>
                <a:close/>
              </a:path>
              <a:path w="885825" h="410845">
                <a:moveTo>
                  <a:pt x="589661" y="187071"/>
                </a:moveTo>
                <a:lnTo>
                  <a:pt x="560324" y="302006"/>
                </a:lnTo>
                <a:lnTo>
                  <a:pt x="579754" y="306959"/>
                </a:lnTo>
                <a:lnTo>
                  <a:pt x="598464" y="235483"/>
                </a:lnTo>
                <a:lnTo>
                  <a:pt x="604671" y="223499"/>
                </a:lnTo>
                <a:lnTo>
                  <a:pt x="612521" y="216535"/>
                </a:lnTo>
                <a:lnTo>
                  <a:pt x="619887" y="212852"/>
                </a:lnTo>
                <a:lnTo>
                  <a:pt x="627761" y="212090"/>
                </a:lnTo>
                <a:lnTo>
                  <a:pt x="668673" y="212090"/>
                </a:lnTo>
                <a:lnTo>
                  <a:pt x="667766" y="210947"/>
                </a:lnTo>
                <a:lnTo>
                  <a:pt x="663734" y="207899"/>
                </a:lnTo>
                <a:lnTo>
                  <a:pt x="602996" y="207899"/>
                </a:lnTo>
                <a:lnTo>
                  <a:pt x="607187" y="191643"/>
                </a:lnTo>
                <a:lnTo>
                  <a:pt x="589661" y="187071"/>
                </a:lnTo>
                <a:close/>
              </a:path>
              <a:path w="885825" h="410845">
                <a:moveTo>
                  <a:pt x="637232" y="197014"/>
                </a:moveTo>
                <a:lnTo>
                  <a:pt x="624817" y="197184"/>
                </a:lnTo>
                <a:lnTo>
                  <a:pt x="613399" y="200812"/>
                </a:lnTo>
                <a:lnTo>
                  <a:pt x="602996" y="207899"/>
                </a:lnTo>
                <a:lnTo>
                  <a:pt x="663734" y="207899"/>
                </a:lnTo>
                <a:lnTo>
                  <a:pt x="661497" y="206208"/>
                </a:lnTo>
                <a:lnTo>
                  <a:pt x="652446" y="201344"/>
                </a:lnTo>
                <a:lnTo>
                  <a:pt x="637232" y="197014"/>
                </a:lnTo>
                <a:close/>
              </a:path>
              <a:path w="885825" h="410845">
                <a:moveTo>
                  <a:pt x="781424" y="338328"/>
                </a:moveTo>
                <a:lnTo>
                  <a:pt x="761365" y="338328"/>
                </a:lnTo>
                <a:lnTo>
                  <a:pt x="760776" y="342646"/>
                </a:lnTo>
                <a:lnTo>
                  <a:pt x="760729" y="348996"/>
                </a:lnTo>
                <a:lnTo>
                  <a:pt x="761619" y="353441"/>
                </a:lnTo>
                <a:lnTo>
                  <a:pt x="781939" y="358648"/>
                </a:lnTo>
                <a:lnTo>
                  <a:pt x="780669" y="353695"/>
                </a:lnTo>
                <a:lnTo>
                  <a:pt x="780161" y="348615"/>
                </a:lnTo>
                <a:lnTo>
                  <a:pt x="781424" y="338328"/>
                </a:lnTo>
                <a:close/>
              </a:path>
              <a:path w="885825" h="410845">
                <a:moveTo>
                  <a:pt x="724407" y="275463"/>
                </a:moveTo>
                <a:lnTo>
                  <a:pt x="688086" y="290957"/>
                </a:lnTo>
                <a:lnTo>
                  <a:pt x="682931" y="307945"/>
                </a:lnTo>
                <a:lnTo>
                  <a:pt x="684599" y="319117"/>
                </a:lnTo>
                <a:lnTo>
                  <a:pt x="714882" y="344297"/>
                </a:lnTo>
                <a:lnTo>
                  <a:pt x="729996" y="346837"/>
                </a:lnTo>
                <a:lnTo>
                  <a:pt x="737234" y="345948"/>
                </a:lnTo>
                <a:lnTo>
                  <a:pt x="744601" y="345186"/>
                </a:lnTo>
                <a:lnTo>
                  <a:pt x="752601" y="342646"/>
                </a:lnTo>
                <a:lnTo>
                  <a:pt x="761365" y="338328"/>
                </a:lnTo>
                <a:lnTo>
                  <a:pt x="781424" y="338328"/>
                </a:lnTo>
                <a:lnTo>
                  <a:pt x="781490" y="337790"/>
                </a:lnTo>
                <a:lnTo>
                  <a:pt x="782658" y="332232"/>
                </a:lnTo>
                <a:lnTo>
                  <a:pt x="737997" y="332232"/>
                </a:lnTo>
                <a:lnTo>
                  <a:pt x="730884" y="332105"/>
                </a:lnTo>
                <a:lnTo>
                  <a:pt x="715772" y="328295"/>
                </a:lnTo>
                <a:lnTo>
                  <a:pt x="710565" y="325120"/>
                </a:lnTo>
                <a:lnTo>
                  <a:pt x="707517" y="320548"/>
                </a:lnTo>
                <a:lnTo>
                  <a:pt x="704469" y="316103"/>
                </a:lnTo>
                <a:lnTo>
                  <a:pt x="792224" y="293053"/>
                </a:lnTo>
                <a:lnTo>
                  <a:pt x="794799" y="282956"/>
                </a:lnTo>
                <a:lnTo>
                  <a:pt x="795735" y="279420"/>
                </a:lnTo>
                <a:lnTo>
                  <a:pt x="766231" y="279420"/>
                </a:lnTo>
                <a:lnTo>
                  <a:pt x="753783" y="278723"/>
                </a:lnTo>
                <a:lnTo>
                  <a:pt x="738377" y="276987"/>
                </a:lnTo>
                <a:lnTo>
                  <a:pt x="730376" y="275971"/>
                </a:lnTo>
                <a:lnTo>
                  <a:pt x="724407" y="275463"/>
                </a:lnTo>
                <a:close/>
              </a:path>
              <a:path w="885825" h="410845">
                <a:moveTo>
                  <a:pt x="791884" y="294386"/>
                </a:moveTo>
                <a:lnTo>
                  <a:pt x="770890" y="294386"/>
                </a:lnTo>
                <a:lnTo>
                  <a:pt x="769112" y="301625"/>
                </a:lnTo>
                <a:lnTo>
                  <a:pt x="766826" y="310134"/>
                </a:lnTo>
                <a:lnTo>
                  <a:pt x="737997" y="332232"/>
                </a:lnTo>
                <a:lnTo>
                  <a:pt x="782658" y="332232"/>
                </a:lnTo>
                <a:lnTo>
                  <a:pt x="783982" y="325926"/>
                </a:lnTo>
                <a:lnTo>
                  <a:pt x="788162" y="308991"/>
                </a:lnTo>
                <a:lnTo>
                  <a:pt x="791884" y="294386"/>
                </a:lnTo>
                <a:close/>
              </a:path>
              <a:path w="885825" h="410845">
                <a:moveTo>
                  <a:pt x="792224" y="293053"/>
                </a:moveTo>
                <a:lnTo>
                  <a:pt x="729222" y="293053"/>
                </a:lnTo>
                <a:lnTo>
                  <a:pt x="747501" y="294595"/>
                </a:lnTo>
                <a:lnTo>
                  <a:pt x="760662" y="295082"/>
                </a:lnTo>
                <a:lnTo>
                  <a:pt x="770890" y="294386"/>
                </a:lnTo>
                <a:lnTo>
                  <a:pt x="791884" y="294386"/>
                </a:lnTo>
                <a:lnTo>
                  <a:pt x="792224" y="293053"/>
                </a:lnTo>
                <a:close/>
              </a:path>
              <a:path w="885825" h="410845">
                <a:moveTo>
                  <a:pt x="789046" y="241173"/>
                </a:moveTo>
                <a:lnTo>
                  <a:pt x="738124" y="241173"/>
                </a:lnTo>
                <a:lnTo>
                  <a:pt x="745363" y="241300"/>
                </a:lnTo>
                <a:lnTo>
                  <a:pt x="764286" y="246253"/>
                </a:lnTo>
                <a:lnTo>
                  <a:pt x="771144" y="250317"/>
                </a:lnTo>
                <a:lnTo>
                  <a:pt x="774953" y="256032"/>
                </a:lnTo>
                <a:lnTo>
                  <a:pt x="777875" y="260096"/>
                </a:lnTo>
                <a:lnTo>
                  <a:pt x="778255" y="266192"/>
                </a:lnTo>
                <a:lnTo>
                  <a:pt x="776224" y="274193"/>
                </a:lnTo>
                <a:lnTo>
                  <a:pt x="775970" y="274828"/>
                </a:lnTo>
                <a:lnTo>
                  <a:pt x="775589" y="276606"/>
                </a:lnTo>
                <a:lnTo>
                  <a:pt x="766231" y="279420"/>
                </a:lnTo>
                <a:lnTo>
                  <a:pt x="795735" y="279420"/>
                </a:lnTo>
                <a:lnTo>
                  <a:pt x="797051" y="274447"/>
                </a:lnTo>
                <a:lnTo>
                  <a:pt x="798195" y="268351"/>
                </a:lnTo>
                <a:lnTo>
                  <a:pt x="798449" y="264795"/>
                </a:lnTo>
                <a:lnTo>
                  <a:pt x="798576" y="259207"/>
                </a:lnTo>
                <a:lnTo>
                  <a:pt x="797687" y="254254"/>
                </a:lnTo>
                <a:lnTo>
                  <a:pt x="795781" y="250063"/>
                </a:lnTo>
                <a:lnTo>
                  <a:pt x="793750" y="245872"/>
                </a:lnTo>
                <a:lnTo>
                  <a:pt x="789940" y="241808"/>
                </a:lnTo>
                <a:lnTo>
                  <a:pt x="789046" y="241173"/>
                </a:lnTo>
                <a:close/>
              </a:path>
              <a:path w="885825" h="410845">
                <a:moveTo>
                  <a:pt x="734314" y="225679"/>
                </a:moveTo>
                <a:lnTo>
                  <a:pt x="726186" y="226441"/>
                </a:lnTo>
                <a:lnTo>
                  <a:pt x="719454" y="228854"/>
                </a:lnTo>
                <a:lnTo>
                  <a:pt x="714248" y="232918"/>
                </a:lnTo>
                <a:lnTo>
                  <a:pt x="708914" y="236855"/>
                </a:lnTo>
                <a:lnTo>
                  <a:pt x="704469" y="242697"/>
                </a:lnTo>
                <a:lnTo>
                  <a:pt x="700658" y="250444"/>
                </a:lnTo>
                <a:lnTo>
                  <a:pt x="718947" y="257937"/>
                </a:lnTo>
                <a:lnTo>
                  <a:pt x="723138" y="250317"/>
                </a:lnTo>
                <a:lnTo>
                  <a:pt x="727837" y="245364"/>
                </a:lnTo>
                <a:lnTo>
                  <a:pt x="733044" y="243332"/>
                </a:lnTo>
                <a:lnTo>
                  <a:pt x="738124" y="241173"/>
                </a:lnTo>
                <a:lnTo>
                  <a:pt x="789046" y="241173"/>
                </a:lnTo>
                <a:lnTo>
                  <a:pt x="783355" y="237129"/>
                </a:lnTo>
                <a:lnTo>
                  <a:pt x="773459" y="232188"/>
                </a:lnTo>
                <a:lnTo>
                  <a:pt x="759238" y="227793"/>
                </a:lnTo>
                <a:lnTo>
                  <a:pt x="746251" y="225679"/>
                </a:lnTo>
                <a:lnTo>
                  <a:pt x="734314" y="225679"/>
                </a:lnTo>
                <a:close/>
              </a:path>
              <a:path w="885825" h="410845">
                <a:moveTo>
                  <a:pt x="863346" y="355854"/>
                </a:moveTo>
                <a:lnTo>
                  <a:pt x="857757" y="378079"/>
                </a:lnTo>
                <a:lnTo>
                  <a:pt x="868679" y="380873"/>
                </a:lnTo>
                <a:lnTo>
                  <a:pt x="866901" y="387350"/>
                </a:lnTo>
                <a:lnTo>
                  <a:pt x="864489" y="392176"/>
                </a:lnTo>
                <a:lnTo>
                  <a:pt x="858774" y="398145"/>
                </a:lnTo>
                <a:lnTo>
                  <a:pt x="855091" y="400050"/>
                </a:lnTo>
                <a:lnTo>
                  <a:pt x="850519" y="400812"/>
                </a:lnTo>
                <a:lnTo>
                  <a:pt x="853821" y="410464"/>
                </a:lnTo>
                <a:lnTo>
                  <a:pt x="860805" y="409321"/>
                </a:lnTo>
                <a:lnTo>
                  <a:pt x="866394" y="406654"/>
                </a:lnTo>
                <a:lnTo>
                  <a:pt x="870457" y="402336"/>
                </a:lnTo>
                <a:lnTo>
                  <a:pt x="874649" y="398145"/>
                </a:lnTo>
                <a:lnTo>
                  <a:pt x="877824" y="391922"/>
                </a:lnTo>
                <a:lnTo>
                  <a:pt x="879855" y="383794"/>
                </a:lnTo>
                <a:lnTo>
                  <a:pt x="885571" y="361569"/>
                </a:lnTo>
                <a:lnTo>
                  <a:pt x="863346" y="355854"/>
                </a:lnTo>
                <a:close/>
              </a:path>
              <a:path w="885825" h="410845">
                <a:moveTo>
                  <a:pt x="845566" y="205994"/>
                </a:moveTo>
                <a:lnTo>
                  <a:pt x="804926" y="364617"/>
                </a:lnTo>
                <a:lnTo>
                  <a:pt x="824356" y="369570"/>
                </a:lnTo>
                <a:lnTo>
                  <a:pt x="864997" y="211074"/>
                </a:lnTo>
                <a:lnTo>
                  <a:pt x="845566" y="20599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683756" y="4288663"/>
            <a:ext cx="170815" cy="113664"/>
          </a:xfrm>
          <a:custGeom>
            <a:avLst/>
            <a:gdLst/>
            <a:ahLst/>
            <a:cxnLst/>
            <a:rect l="l" t="t" r="r" b="b"/>
            <a:pathLst>
              <a:path w="170815" h="113664">
                <a:moveTo>
                  <a:pt x="23672" y="42354"/>
                </a:moveTo>
                <a:lnTo>
                  <a:pt x="13016" y="43173"/>
                </a:lnTo>
                <a:lnTo>
                  <a:pt x="0" y="49403"/>
                </a:lnTo>
                <a:lnTo>
                  <a:pt x="4191" y="52069"/>
                </a:lnTo>
                <a:lnTo>
                  <a:pt x="7493" y="56387"/>
                </a:lnTo>
                <a:lnTo>
                  <a:pt x="17525" y="95504"/>
                </a:lnTo>
                <a:lnTo>
                  <a:pt x="19430" y="113664"/>
                </a:lnTo>
                <a:lnTo>
                  <a:pt x="22351" y="112013"/>
                </a:lnTo>
                <a:lnTo>
                  <a:pt x="27813" y="109728"/>
                </a:lnTo>
                <a:lnTo>
                  <a:pt x="35560" y="106806"/>
                </a:lnTo>
                <a:lnTo>
                  <a:pt x="49165" y="98587"/>
                </a:lnTo>
                <a:lnTo>
                  <a:pt x="56898" y="90117"/>
                </a:lnTo>
                <a:lnTo>
                  <a:pt x="65317" y="81567"/>
                </a:lnTo>
                <a:lnTo>
                  <a:pt x="68838" y="78231"/>
                </a:lnTo>
                <a:lnTo>
                  <a:pt x="38608" y="78231"/>
                </a:lnTo>
                <a:lnTo>
                  <a:pt x="35594" y="61908"/>
                </a:lnTo>
                <a:lnTo>
                  <a:pt x="30578" y="48225"/>
                </a:lnTo>
                <a:lnTo>
                  <a:pt x="23672" y="42354"/>
                </a:lnTo>
                <a:close/>
              </a:path>
              <a:path w="170815" h="113664">
                <a:moveTo>
                  <a:pt x="168401" y="0"/>
                </a:moveTo>
                <a:lnTo>
                  <a:pt x="123701" y="17767"/>
                </a:lnTo>
                <a:lnTo>
                  <a:pt x="87423" y="38873"/>
                </a:lnTo>
                <a:lnTo>
                  <a:pt x="56485" y="61908"/>
                </a:lnTo>
                <a:lnTo>
                  <a:pt x="38608" y="78231"/>
                </a:lnTo>
                <a:lnTo>
                  <a:pt x="68838" y="78231"/>
                </a:lnTo>
                <a:lnTo>
                  <a:pt x="74434" y="72930"/>
                </a:lnTo>
                <a:lnTo>
                  <a:pt x="84261" y="64201"/>
                </a:lnTo>
                <a:lnTo>
                  <a:pt x="118263" y="37381"/>
                </a:lnTo>
                <a:lnTo>
                  <a:pt x="151445" y="15960"/>
                </a:lnTo>
                <a:lnTo>
                  <a:pt x="170815" y="6476"/>
                </a:lnTo>
                <a:lnTo>
                  <a:pt x="1684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816845" y="5069585"/>
            <a:ext cx="617855" cy="302895"/>
          </a:xfrm>
          <a:custGeom>
            <a:avLst/>
            <a:gdLst/>
            <a:ahLst/>
            <a:cxnLst/>
            <a:rect l="l" t="t" r="r" b="b"/>
            <a:pathLst>
              <a:path w="617854" h="302895">
                <a:moveTo>
                  <a:pt x="230392" y="194690"/>
                </a:moveTo>
                <a:lnTo>
                  <a:pt x="211835" y="194690"/>
                </a:lnTo>
                <a:lnTo>
                  <a:pt x="207518" y="211581"/>
                </a:lnTo>
                <a:lnTo>
                  <a:pt x="224917" y="216026"/>
                </a:lnTo>
                <a:lnTo>
                  <a:pt x="230392" y="194690"/>
                </a:lnTo>
                <a:close/>
              </a:path>
              <a:path w="617854" h="302895">
                <a:moveTo>
                  <a:pt x="161162" y="77343"/>
                </a:moveTo>
                <a:lnTo>
                  <a:pt x="143001" y="148589"/>
                </a:lnTo>
                <a:lnTo>
                  <a:pt x="140843" y="156844"/>
                </a:lnTo>
                <a:lnTo>
                  <a:pt x="139700" y="162940"/>
                </a:lnTo>
                <a:lnTo>
                  <a:pt x="139573" y="167004"/>
                </a:lnTo>
                <a:lnTo>
                  <a:pt x="139192" y="172973"/>
                </a:lnTo>
                <a:lnTo>
                  <a:pt x="139953" y="178307"/>
                </a:lnTo>
                <a:lnTo>
                  <a:pt x="141858" y="183006"/>
                </a:lnTo>
                <a:lnTo>
                  <a:pt x="143636" y="187578"/>
                </a:lnTo>
                <a:lnTo>
                  <a:pt x="147193" y="192023"/>
                </a:lnTo>
                <a:lnTo>
                  <a:pt x="153371" y="196824"/>
                </a:lnTo>
                <a:lnTo>
                  <a:pt x="162463" y="201788"/>
                </a:lnTo>
                <a:lnTo>
                  <a:pt x="177520" y="206157"/>
                </a:lnTo>
                <a:lnTo>
                  <a:pt x="189678" y="205798"/>
                </a:lnTo>
                <a:lnTo>
                  <a:pt x="201105" y="201971"/>
                </a:lnTo>
                <a:lnTo>
                  <a:pt x="211835" y="194690"/>
                </a:lnTo>
                <a:lnTo>
                  <a:pt x="230392" y="194690"/>
                </a:lnTo>
                <a:lnTo>
                  <a:pt x="231435" y="190626"/>
                </a:lnTo>
                <a:lnTo>
                  <a:pt x="184403" y="190626"/>
                </a:lnTo>
                <a:lnTo>
                  <a:pt x="172720" y="187578"/>
                </a:lnTo>
                <a:lnTo>
                  <a:pt x="168275" y="184911"/>
                </a:lnTo>
                <a:lnTo>
                  <a:pt x="164973" y="180975"/>
                </a:lnTo>
                <a:lnTo>
                  <a:pt x="161798" y="177037"/>
                </a:lnTo>
                <a:lnTo>
                  <a:pt x="160274" y="172338"/>
                </a:lnTo>
                <a:lnTo>
                  <a:pt x="160400" y="163194"/>
                </a:lnTo>
                <a:lnTo>
                  <a:pt x="161798" y="156209"/>
                </a:lnTo>
                <a:lnTo>
                  <a:pt x="164337" y="146050"/>
                </a:lnTo>
                <a:lnTo>
                  <a:pt x="180721" y="82295"/>
                </a:lnTo>
                <a:lnTo>
                  <a:pt x="161162" y="77343"/>
                </a:lnTo>
                <a:close/>
              </a:path>
              <a:path w="617854" h="302895">
                <a:moveTo>
                  <a:pt x="234823" y="96265"/>
                </a:moveTo>
                <a:lnTo>
                  <a:pt x="219075" y="157733"/>
                </a:lnTo>
                <a:lnTo>
                  <a:pt x="216661" y="167512"/>
                </a:lnTo>
                <a:lnTo>
                  <a:pt x="213613" y="174751"/>
                </a:lnTo>
                <a:lnTo>
                  <a:pt x="210184" y="179323"/>
                </a:lnTo>
                <a:lnTo>
                  <a:pt x="206755" y="184022"/>
                </a:lnTo>
                <a:lnTo>
                  <a:pt x="202056" y="187070"/>
                </a:lnTo>
                <a:lnTo>
                  <a:pt x="196214" y="188848"/>
                </a:lnTo>
                <a:lnTo>
                  <a:pt x="190246" y="190500"/>
                </a:lnTo>
                <a:lnTo>
                  <a:pt x="184403" y="190626"/>
                </a:lnTo>
                <a:lnTo>
                  <a:pt x="231435" y="190626"/>
                </a:lnTo>
                <a:lnTo>
                  <a:pt x="254380" y="101218"/>
                </a:lnTo>
                <a:lnTo>
                  <a:pt x="234823" y="96265"/>
                </a:lnTo>
                <a:close/>
              </a:path>
              <a:path w="617854" h="302895">
                <a:moveTo>
                  <a:pt x="40512" y="0"/>
                </a:moveTo>
                <a:lnTo>
                  <a:pt x="0" y="158495"/>
                </a:lnTo>
                <a:lnTo>
                  <a:pt x="20954" y="163829"/>
                </a:lnTo>
                <a:lnTo>
                  <a:pt x="39370" y="91820"/>
                </a:lnTo>
                <a:lnTo>
                  <a:pt x="117129" y="91820"/>
                </a:lnTo>
                <a:lnTo>
                  <a:pt x="44196" y="73151"/>
                </a:lnTo>
                <a:lnTo>
                  <a:pt x="56769" y="24002"/>
                </a:lnTo>
                <a:lnTo>
                  <a:pt x="134627" y="24002"/>
                </a:lnTo>
                <a:lnTo>
                  <a:pt x="40512" y="0"/>
                </a:lnTo>
                <a:close/>
              </a:path>
              <a:path w="617854" h="302895">
                <a:moveTo>
                  <a:pt x="117129" y="91820"/>
                </a:moveTo>
                <a:lnTo>
                  <a:pt x="39370" y="91820"/>
                </a:lnTo>
                <a:lnTo>
                  <a:pt x="113792" y="110870"/>
                </a:lnTo>
                <a:lnTo>
                  <a:pt x="118618" y="92201"/>
                </a:lnTo>
                <a:lnTo>
                  <a:pt x="117129" y="91820"/>
                </a:lnTo>
                <a:close/>
              </a:path>
              <a:path w="617854" h="302895">
                <a:moveTo>
                  <a:pt x="134627" y="24002"/>
                </a:moveTo>
                <a:lnTo>
                  <a:pt x="56769" y="24002"/>
                </a:lnTo>
                <a:lnTo>
                  <a:pt x="142748" y="45974"/>
                </a:lnTo>
                <a:lnTo>
                  <a:pt x="147574" y="27305"/>
                </a:lnTo>
                <a:lnTo>
                  <a:pt x="134627" y="24002"/>
                </a:lnTo>
                <a:close/>
              </a:path>
              <a:path w="617854" h="302895">
                <a:moveTo>
                  <a:pt x="363040" y="133731"/>
                </a:moveTo>
                <a:lnTo>
                  <a:pt x="322199" y="133731"/>
                </a:lnTo>
                <a:lnTo>
                  <a:pt x="335660" y="137287"/>
                </a:lnTo>
                <a:lnTo>
                  <a:pt x="339851" y="139572"/>
                </a:lnTo>
                <a:lnTo>
                  <a:pt x="346455" y="146176"/>
                </a:lnTo>
                <a:lnTo>
                  <a:pt x="348360" y="149987"/>
                </a:lnTo>
                <a:lnTo>
                  <a:pt x="349376" y="158622"/>
                </a:lnTo>
                <a:lnTo>
                  <a:pt x="348614" y="164845"/>
                </a:lnTo>
                <a:lnTo>
                  <a:pt x="328675" y="242569"/>
                </a:lnTo>
                <a:lnTo>
                  <a:pt x="348106" y="247522"/>
                </a:lnTo>
                <a:lnTo>
                  <a:pt x="366140" y="176910"/>
                </a:lnTo>
                <a:lnTo>
                  <a:pt x="368553" y="167894"/>
                </a:lnTo>
                <a:lnTo>
                  <a:pt x="369697" y="161544"/>
                </a:lnTo>
                <a:lnTo>
                  <a:pt x="369970" y="157296"/>
                </a:lnTo>
                <a:lnTo>
                  <a:pt x="370204" y="151891"/>
                </a:lnTo>
                <a:lnTo>
                  <a:pt x="369443" y="146557"/>
                </a:lnTo>
                <a:lnTo>
                  <a:pt x="367537" y="141858"/>
                </a:lnTo>
                <a:lnTo>
                  <a:pt x="365759" y="137032"/>
                </a:lnTo>
                <a:lnTo>
                  <a:pt x="363040" y="133731"/>
                </a:lnTo>
                <a:close/>
              </a:path>
              <a:path w="617854" h="302895">
                <a:moveTo>
                  <a:pt x="284225" y="108838"/>
                </a:moveTo>
                <a:lnTo>
                  <a:pt x="254761" y="223647"/>
                </a:lnTo>
                <a:lnTo>
                  <a:pt x="274320" y="228726"/>
                </a:lnTo>
                <a:lnTo>
                  <a:pt x="292992" y="157296"/>
                </a:lnTo>
                <a:lnTo>
                  <a:pt x="299138" y="145231"/>
                </a:lnTo>
                <a:lnTo>
                  <a:pt x="306958" y="138302"/>
                </a:lnTo>
                <a:lnTo>
                  <a:pt x="314325" y="134619"/>
                </a:lnTo>
                <a:lnTo>
                  <a:pt x="322199" y="133731"/>
                </a:lnTo>
                <a:lnTo>
                  <a:pt x="363040" y="133731"/>
                </a:lnTo>
                <a:lnTo>
                  <a:pt x="362203" y="132714"/>
                </a:lnTo>
                <a:lnTo>
                  <a:pt x="358272" y="129666"/>
                </a:lnTo>
                <a:lnTo>
                  <a:pt x="297560" y="129666"/>
                </a:lnTo>
                <a:lnTo>
                  <a:pt x="301751" y="113283"/>
                </a:lnTo>
                <a:lnTo>
                  <a:pt x="284225" y="108838"/>
                </a:lnTo>
                <a:close/>
              </a:path>
              <a:path w="617854" h="302895">
                <a:moveTo>
                  <a:pt x="331668" y="118729"/>
                </a:moveTo>
                <a:lnTo>
                  <a:pt x="319276" y="118908"/>
                </a:lnTo>
                <a:lnTo>
                  <a:pt x="307918" y="122570"/>
                </a:lnTo>
                <a:lnTo>
                  <a:pt x="297560" y="129666"/>
                </a:lnTo>
                <a:lnTo>
                  <a:pt x="358272" y="129666"/>
                </a:lnTo>
                <a:lnTo>
                  <a:pt x="355972" y="127883"/>
                </a:lnTo>
                <a:lnTo>
                  <a:pt x="346939" y="123095"/>
                </a:lnTo>
                <a:lnTo>
                  <a:pt x="331668" y="118729"/>
                </a:lnTo>
                <a:close/>
              </a:path>
              <a:path w="617854" h="302895">
                <a:moveTo>
                  <a:pt x="560206" y="178874"/>
                </a:moveTo>
                <a:lnTo>
                  <a:pt x="518535" y="201040"/>
                </a:lnTo>
                <a:lnTo>
                  <a:pt x="504810" y="240911"/>
                </a:lnTo>
                <a:lnTo>
                  <a:pt x="504530" y="253720"/>
                </a:lnTo>
                <a:lnTo>
                  <a:pt x="506595" y="265360"/>
                </a:lnTo>
                <a:lnTo>
                  <a:pt x="538357" y="297730"/>
                </a:lnTo>
                <a:lnTo>
                  <a:pt x="554440" y="302499"/>
                </a:lnTo>
                <a:lnTo>
                  <a:pt x="566289" y="302294"/>
                </a:lnTo>
                <a:lnTo>
                  <a:pt x="580640" y="299296"/>
                </a:lnTo>
                <a:lnTo>
                  <a:pt x="591380" y="293494"/>
                </a:lnTo>
                <a:lnTo>
                  <a:pt x="600519" y="285120"/>
                </a:lnTo>
                <a:lnTo>
                  <a:pt x="557359" y="285120"/>
                </a:lnTo>
                <a:lnTo>
                  <a:pt x="542071" y="281765"/>
                </a:lnTo>
                <a:lnTo>
                  <a:pt x="533546" y="273696"/>
                </a:lnTo>
                <a:lnTo>
                  <a:pt x="525565" y="258813"/>
                </a:lnTo>
                <a:lnTo>
                  <a:pt x="524998" y="247740"/>
                </a:lnTo>
                <a:lnTo>
                  <a:pt x="525051" y="245937"/>
                </a:lnTo>
                <a:lnTo>
                  <a:pt x="540387" y="207118"/>
                </a:lnTo>
                <a:lnTo>
                  <a:pt x="562495" y="196266"/>
                </a:lnTo>
                <a:lnTo>
                  <a:pt x="603243" y="196266"/>
                </a:lnTo>
                <a:lnTo>
                  <a:pt x="598177" y="191335"/>
                </a:lnTo>
                <a:lnTo>
                  <a:pt x="586991" y="184815"/>
                </a:lnTo>
                <a:lnTo>
                  <a:pt x="572691" y="179988"/>
                </a:lnTo>
                <a:lnTo>
                  <a:pt x="560206" y="178874"/>
                </a:lnTo>
                <a:close/>
              </a:path>
              <a:path w="617854" h="302895">
                <a:moveTo>
                  <a:pt x="603243" y="196266"/>
                </a:moveTo>
                <a:lnTo>
                  <a:pt x="562495" y="196266"/>
                </a:lnTo>
                <a:lnTo>
                  <a:pt x="576575" y="198347"/>
                </a:lnTo>
                <a:lnTo>
                  <a:pt x="586742" y="204997"/>
                </a:lnTo>
                <a:lnTo>
                  <a:pt x="594877" y="216675"/>
                </a:lnTo>
                <a:lnTo>
                  <a:pt x="597087" y="226351"/>
                </a:lnTo>
                <a:lnTo>
                  <a:pt x="596670" y="238727"/>
                </a:lnTo>
                <a:lnTo>
                  <a:pt x="580490" y="275412"/>
                </a:lnTo>
                <a:lnTo>
                  <a:pt x="557359" y="285120"/>
                </a:lnTo>
                <a:lnTo>
                  <a:pt x="600519" y="285120"/>
                </a:lnTo>
                <a:lnTo>
                  <a:pt x="616511" y="247740"/>
                </a:lnTo>
                <a:lnTo>
                  <a:pt x="617812" y="235957"/>
                </a:lnTo>
                <a:lnTo>
                  <a:pt x="616816" y="224312"/>
                </a:lnTo>
                <a:lnTo>
                  <a:pt x="613219" y="212359"/>
                </a:lnTo>
                <a:lnTo>
                  <a:pt x="606719" y="199651"/>
                </a:lnTo>
                <a:lnTo>
                  <a:pt x="603243" y="196266"/>
                </a:lnTo>
                <a:close/>
              </a:path>
              <a:path w="617854" h="302895">
                <a:moveTo>
                  <a:pt x="474817" y="259587"/>
                </a:moveTo>
                <a:lnTo>
                  <a:pt x="455549" y="259587"/>
                </a:lnTo>
                <a:lnTo>
                  <a:pt x="451865" y="274066"/>
                </a:lnTo>
                <a:lnTo>
                  <a:pt x="469900" y="278764"/>
                </a:lnTo>
                <a:lnTo>
                  <a:pt x="474817" y="259587"/>
                </a:lnTo>
                <a:close/>
              </a:path>
              <a:path w="617854" h="302895">
                <a:moveTo>
                  <a:pt x="440168" y="146877"/>
                </a:moveTo>
                <a:lnTo>
                  <a:pt x="394245" y="172912"/>
                </a:lnTo>
                <a:lnTo>
                  <a:pt x="382696" y="220608"/>
                </a:lnTo>
                <a:lnTo>
                  <a:pt x="384785" y="234854"/>
                </a:lnTo>
                <a:lnTo>
                  <a:pt x="421005" y="268937"/>
                </a:lnTo>
                <a:lnTo>
                  <a:pt x="433713" y="269838"/>
                </a:lnTo>
                <a:lnTo>
                  <a:pt x="445236" y="266705"/>
                </a:lnTo>
                <a:lnTo>
                  <a:pt x="455549" y="259587"/>
                </a:lnTo>
                <a:lnTo>
                  <a:pt x="474817" y="259587"/>
                </a:lnTo>
                <a:lnTo>
                  <a:pt x="476443" y="253245"/>
                </a:lnTo>
                <a:lnTo>
                  <a:pt x="433515" y="253245"/>
                </a:lnTo>
                <a:lnTo>
                  <a:pt x="419178" y="250663"/>
                </a:lnTo>
                <a:lnTo>
                  <a:pt x="410982" y="242895"/>
                </a:lnTo>
                <a:lnTo>
                  <a:pt x="403058" y="227589"/>
                </a:lnTo>
                <a:lnTo>
                  <a:pt x="402535" y="215379"/>
                </a:lnTo>
                <a:lnTo>
                  <a:pt x="405007" y="201026"/>
                </a:lnTo>
                <a:lnTo>
                  <a:pt x="409397" y="187862"/>
                </a:lnTo>
                <a:lnTo>
                  <a:pt x="415636" y="176928"/>
                </a:lnTo>
                <a:lnTo>
                  <a:pt x="423915" y="168787"/>
                </a:lnTo>
                <a:lnTo>
                  <a:pt x="435126" y="164311"/>
                </a:lnTo>
                <a:lnTo>
                  <a:pt x="472743" y="164311"/>
                </a:lnTo>
                <a:lnTo>
                  <a:pt x="470915" y="161670"/>
                </a:lnTo>
                <a:lnTo>
                  <a:pt x="464905" y="156105"/>
                </a:lnTo>
                <a:lnTo>
                  <a:pt x="456126" y="151163"/>
                </a:lnTo>
                <a:lnTo>
                  <a:pt x="440168" y="146877"/>
                </a:lnTo>
                <a:close/>
              </a:path>
              <a:path w="617854" h="302895">
                <a:moveTo>
                  <a:pt x="472743" y="164311"/>
                </a:moveTo>
                <a:lnTo>
                  <a:pt x="435126" y="164311"/>
                </a:lnTo>
                <a:lnTo>
                  <a:pt x="447752" y="165147"/>
                </a:lnTo>
                <a:lnTo>
                  <a:pt x="458649" y="171207"/>
                </a:lnTo>
                <a:lnTo>
                  <a:pt x="466553" y="182350"/>
                </a:lnTo>
                <a:lnTo>
                  <a:pt x="468933" y="191740"/>
                </a:lnTo>
                <a:lnTo>
                  <a:pt x="469013" y="198347"/>
                </a:lnTo>
                <a:lnTo>
                  <a:pt x="468894" y="204997"/>
                </a:lnTo>
                <a:lnTo>
                  <a:pt x="454626" y="242352"/>
                </a:lnTo>
                <a:lnTo>
                  <a:pt x="433515" y="253245"/>
                </a:lnTo>
                <a:lnTo>
                  <a:pt x="476443" y="253245"/>
                </a:lnTo>
                <a:lnTo>
                  <a:pt x="497253" y="172084"/>
                </a:lnTo>
                <a:lnTo>
                  <a:pt x="476630" y="172084"/>
                </a:lnTo>
                <a:lnTo>
                  <a:pt x="474345" y="166623"/>
                </a:lnTo>
                <a:lnTo>
                  <a:pt x="472743" y="164311"/>
                </a:lnTo>
                <a:close/>
              </a:path>
              <a:path w="617854" h="302895">
                <a:moveTo>
                  <a:pt x="491108" y="115315"/>
                </a:moveTo>
                <a:lnTo>
                  <a:pt x="476630" y="172084"/>
                </a:lnTo>
                <a:lnTo>
                  <a:pt x="497253" y="172084"/>
                </a:lnTo>
                <a:lnTo>
                  <a:pt x="510539" y="120268"/>
                </a:lnTo>
                <a:lnTo>
                  <a:pt x="491108" y="1153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3739" y="5295251"/>
            <a:ext cx="111760" cy="124460"/>
          </a:xfrm>
          <a:custGeom>
            <a:avLst/>
            <a:gdLst/>
            <a:ahLst/>
            <a:cxnLst/>
            <a:rect l="l" t="t" r="r" b="b"/>
            <a:pathLst>
              <a:path w="111759" h="124460">
                <a:moveTo>
                  <a:pt x="61276" y="0"/>
                </a:moveTo>
                <a:lnTo>
                  <a:pt x="17949" y="17671"/>
                </a:lnTo>
                <a:lnTo>
                  <a:pt x="1001" y="56470"/>
                </a:lnTo>
                <a:lnTo>
                  <a:pt x="0" y="68024"/>
                </a:lnTo>
                <a:lnTo>
                  <a:pt x="1262" y="79561"/>
                </a:lnTo>
                <a:lnTo>
                  <a:pt x="32379" y="118488"/>
                </a:lnTo>
                <a:lnTo>
                  <a:pt x="58856" y="124154"/>
                </a:lnTo>
                <a:lnTo>
                  <a:pt x="70864" y="122238"/>
                </a:lnTo>
                <a:lnTo>
                  <a:pt x="84675" y="117105"/>
                </a:lnTo>
                <a:lnTo>
                  <a:pt x="94273" y="108986"/>
                </a:lnTo>
                <a:lnTo>
                  <a:pt x="95684" y="107007"/>
                </a:lnTo>
                <a:lnTo>
                  <a:pt x="55324" y="107007"/>
                </a:lnTo>
                <a:lnTo>
                  <a:pt x="40278" y="104043"/>
                </a:lnTo>
                <a:lnTo>
                  <a:pt x="30912" y="97011"/>
                </a:lnTo>
                <a:lnTo>
                  <a:pt x="22324" y="84034"/>
                </a:lnTo>
                <a:lnTo>
                  <a:pt x="20339" y="72155"/>
                </a:lnTo>
                <a:lnTo>
                  <a:pt x="21639" y="58306"/>
                </a:lnTo>
                <a:lnTo>
                  <a:pt x="88495" y="58306"/>
                </a:lnTo>
                <a:lnTo>
                  <a:pt x="26846" y="42558"/>
                </a:lnTo>
                <a:lnTo>
                  <a:pt x="28264" y="38692"/>
                </a:lnTo>
                <a:lnTo>
                  <a:pt x="34869" y="28139"/>
                </a:lnTo>
                <a:lnTo>
                  <a:pt x="45459" y="19841"/>
                </a:lnTo>
                <a:lnTo>
                  <a:pt x="56655" y="16957"/>
                </a:lnTo>
                <a:lnTo>
                  <a:pt x="97730" y="16957"/>
                </a:lnTo>
                <a:lnTo>
                  <a:pt x="89976" y="10608"/>
                </a:lnTo>
                <a:lnTo>
                  <a:pt x="77803" y="4731"/>
                </a:lnTo>
                <a:lnTo>
                  <a:pt x="61276" y="0"/>
                </a:lnTo>
                <a:close/>
              </a:path>
              <a:path w="111759" h="124460">
                <a:moveTo>
                  <a:pt x="82726" y="90310"/>
                </a:moveTo>
                <a:lnTo>
                  <a:pt x="77646" y="97803"/>
                </a:lnTo>
                <a:lnTo>
                  <a:pt x="72058" y="102756"/>
                </a:lnTo>
                <a:lnTo>
                  <a:pt x="65231" y="105516"/>
                </a:lnTo>
                <a:lnTo>
                  <a:pt x="55324" y="107007"/>
                </a:lnTo>
                <a:lnTo>
                  <a:pt x="95684" y="107007"/>
                </a:lnTo>
                <a:lnTo>
                  <a:pt x="102157" y="97930"/>
                </a:lnTo>
                <a:lnTo>
                  <a:pt x="82726" y="90310"/>
                </a:lnTo>
                <a:close/>
              </a:path>
              <a:path w="111759" h="124460">
                <a:moveTo>
                  <a:pt x="88495" y="58306"/>
                </a:moveTo>
                <a:lnTo>
                  <a:pt x="21639" y="58306"/>
                </a:lnTo>
                <a:lnTo>
                  <a:pt x="107237" y="80150"/>
                </a:lnTo>
                <a:lnTo>
                  <a:pt x="107999" y="77864"/>
                </a:lnTo>
                <a:lnTo>
                  <a:pt x="108380" y="76213"/>
                </a:lnTo>
                <a:lnTo>
                  <a:pt x="111231" y="61600"/>
                </a:lnTo>
                <a:lnTo>
                  <a:pt x="111286" y="58941"/>
                </a:lnTo>
                <a:lnTo>
                  <a:pt x="90981" y="58941"/>
                </a:lnTo>
                <a:lnTo>
                  <a:pt x="88495" y="58306"/>
                </a:lnTo>
                <a:close/>
              </a:path>
              <a:path w="111759" h="124460">
                <a:moveTo>
                  <a:pt x="97730" y="16957"/>
                </a:moveTo>
                <a:lnTo>
                  <a:pt x="56655" y="16957"/>
                </a:lnTo>
                <a:lnTo>
                  <a:pt x="70117" y="18567"/>
                </a:lnTo>
                <a:lnTo>
                  <a:pt x="81444" y="24828"/>
                </a:lnTo>
                <a:lnTo>
                  <a:pt x="89203" y="35319"/>
                </a:lnTo>
                <a:lnTo>
                  <a:pt x="91997" y="41161"/>
                </a:lnTo>
                <a:lnTo>
                  <a:pt x="92505" y="49035"/>
                </a:lnTo>
                <a:lnTo>
                  <a:pt x="90981" y="58941"/>
                </a:lnTo>
                <a:lnTo>
                  <a:pt x="111286" y="58941"/>
                </a:lnTo>
                <a:lnTo>
                  <a:pt x="111494" y="48891"/>
                </a:lnTo>
                <a:lnTo>
                  <a:pt x="109431" y="37187"/>
                </a:lnTo>
                <a:lnTo>
                  <a:pt x="105010" y="26387"/>
                </a:lnTo>
                <a:lnTo>
                  <a:pt x="98732" y="17778"/>
                </a:lnTo>
                <a:lnTo>
                  <a:pt x="97730" y="1695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15683" y="4554473"/>
            <a:ext cx="170815" cy="113664"/>
          </a:xfrm>
          <a:custGeom>
            <a:avLst/>
            <a:gdLst/>
            <a:ahLst/>
            <a:cxnLst/>
            <a:rect l="l" t="t" r="r" b="b"/>
            <a:pathLst>
              <a:path w="170815" h="113664">
                <a:moveTo>
                  <a:pt x="23714" y="42211"/>
                </a:moveTo>
                <a:lnTo>
                  <a:pt x="13023" y="43061"/>
                </a:lnTo>
                <a:lnTo>
                  <a:pt x="0" y="49275"/>
                </a:lnTo>
                <a:lnTo>
                  <a:pt x="4191" y="52069"/>
                </a:lnTo>
                <a:lnTo>
                  <a:pt x="7620" y="56387"/>
                </a:lnTo>
                <a:lnTo>
                  <a:pt x="17652" y="95376"/>
                </a:lnTo>
                <a:lnTo>
                  <a:pt x="19558" y="113664"/>
                </a:lnTo>
                <a:lnTo>
                  <a:pt x="22479" y="112013"/>
                </a:lnTo>
                <a:lnTo>
                  <a:pt x="27813" y="109727"/>
                </a:lnTo>
                <a:lnTo>
                  <a:pt x="35687" y="106806"/>
                </a:lnTo>
                <a:lnTo>
                  <a:pt x="49234" y="98590"/>
                </a:lnTo>
                <a:lnTo>
                  <a:pt x="56930" y="90091"/>
                </a:lnTo>
                <a:lnTo>
                  <a:pt x="65329" y="81535"/>
                </a:lnTo>
                <a:lnTo>
                  <a:pt x="68819" y="78231"/>
                </a:lnTo>
                <a:lnTo>
                  <a:pt x="38735" y="78231"/>
                </a:lnTo>
                <a:lnTo>
                  <a:pt x="35696" y="61721"/>
                </a:lnTo>
                <a:lnTo>
                  <a:pt x="30624" y="48078"/>
                </a:lnTo>
                <a:lnTo>
                  <a:pt x="23714" y="42211"/>
                </a:lnTo>
                <a:close/>
              </a:path>
              <a:path w="170815" h="113664">
                <a:moveTo>
                  <a:pt x="168401" y="0"/>
                </a:moveTo>
                <a:lnTo>
                  <a:pt x="123850" y="17677"/>
                </a:lnTo>
                <a:lnTo>
                  <a:pt x="87542" y="38826"/>
                </a:lnTo>
                <a:lnTo>
                  <a:pt x="56688" y="61789"/>
                </a:lnTo>
                <a:lnTo>
                  <a:pt x="38735" y="78231"/>
                </a:lnTo>
                <a:lnTo>
                  <a:pt x="68819" y="78231"/>
                </a:lnTo>
                <a:lnTo>
                  <a:pt x="74442" y="72908"/>
                </a:lnTo>
                <a:lnTo>
                  <a:pt x="84280" y="64198"/>
                </a:lnTo>
                <a:lnTo>
                  <a:pt x="118303" y="37394"/>
                </a:lnTo>
                <a:lnTo>
                  <a:pt x="151439" y="15871"/>
                </a:lnTo>
                <a:lnTo>
                  <a:pt x="170815" y="6350"/>
                </a:lnTo>
                <a:lnTo>
                  <a:pt x="1684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44830" y="242941"/>
            <a:ext cx="9000490" cy="1459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LANÇ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3600" b="1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DECLARAÇ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 IR</a:t>
            </a:r>
            <a:endParaRPr sz="3600">
              <a:latin typeface="Arial"/>
              <a:cs typeface="Arial"/>
            </a:endParaRPr>
          </a:p>
          <a:p>
            <a:pPr marL="12700" marR="3735070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Decla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32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 (com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ais)</a:t>
            </a:r>
            <a:endParaRPr sz="3200">
              <a:latin typeface="Arial"/>
              <a:cs typeface="Arial"/>
            </a:endParaRPr>
          </a:p>
        </p:txBody>
      </p:sp>
      <p:sp>
        <p:nvSpPr>
          <p:cNvPr id="17" name="Espaço Reservado para Número de Slide 16">
            <a:extLst>
              <a:ext uri="{FF2B5EF4-FFF2-40B4-BE49-F238E27FC236}">
                <a16:creationId xmlns:a16="http://schemas.microsoft.com/office/drawing/2014/main" id="{5525A827-D395-4734-9408-CD39D4CF2CC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54</a:t>
            </a:fld>
            <a:endParaRPr lang="pt-BR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36080" y="2060448"/>
            <a:ext cx="3138170" cy="215265"/>
          </a:xfrm>
          <a:custGeom>
            <a:avLst/>
            <a:gdLst/>
            <a:ahLst/>
            <a:cxnLst/>
            <a:rect l="l" t="t" r="r" b="b"/>
            <a:pathLst>
              <a:path w="3138170" h="215264">
                <a:moveTo>
                  <a:pt x="0" y="214884"/>
                </a:moveTo>
                <a:lnTo>
                  <a:pt x="3137916" y="214884"/>
                </a:lnTo>
                <a:lnTo>
                  <a:pt x="3137916" y="0"/>
                </a:lnTo>
                <a:lnTo>
                  <a:pt x="0" y="0"/>
                </a:lnTo>
                <a:lnTo>
                  <a:pt x="0" y="214884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755647"/>
            <a:ext cx="12192000" cy="5102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dirty="0">
                <a:latin typeface="Arial"/>
                <a:cs typeface="Arial"/>
              </a:rPr>
              <a:t>COMO</a:t>
            </a:r>
            <a:r>
              <a:rPr sz="3600" spc="-1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LANÇ</a:t>
            </a:r>
            <a:r>
              <a:rPr sz="3600" spc="10" dirty="0">
                <a:latin typeface="Arial"/>
                <a:cs typeface="Arial"/>
              </a:rPr>
              <a:t>A</a:t>
            </a:r>
            <a:r>
              <a:rPr sz="3600" dirty="0">
                <a:latin typeface="Arial"/>
                <a:cs typeface="Arial"/>
              </a:rPr>
              <a:t>R</a:t>
            </a:r>
            <a:r>
              <a:rPr sz="3600" spc="-1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NA</a:t>
            </a:r>
            <a:r>
              <a:rPr sz="3600" spc="-14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DECLARAÇ</a:t>
            </a:r>
            <a:r>
              <a:rPr sz="3600" spc="10" dirty="0">
                <a:latin typeface="Arial"/>
                <a:cs typeface="Arial"/>
              </a:rPr>
              <a:t>Ã</a:t>
            </a:r>
            <a:r>
              <a:rPr sz="3600" dirty="0">
                <a:latin typeface="Arial"/>
                <a:cs typeface="Arial"/>
              </a:rPr>
              <a:t>O</a:t>
            </a:r>
            <a:r>
              <a:rPr sz="3600" spc="-2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DE IR</a:t>
            </a:r>
            <a:endParaRPr sz="3600">
              <a:latin typeface="Arial"/>
              <a:cs typeface="Arial"/>
            </a:endParaRPr>
          </a:p>
          <a:p>
            <a:pPr marL="12700" marR="3735070">
              <a:lnSpc>
                <a:spcPct val="100000"/>
              </a:lnSpc>
              <a:spcBef>
                <a:spcPts val="5"/>
              </a:spcBef>
            </a:pPr>
            <a:r>
              <a:rPr sz="3200" b="0" dirty="0">
                <a:latin typeface="Arial"/>
                <a:cs typeface="Arial"/>
              </a:rPr>
              <a:t>Decla</a:t>
            </a:r>
            <a:r>
              <a:rPr sz="3200" b="0" spc="-20" dirty="0">
                <a:latin typeface="Arial"/>
                <a:cs typeface="Arial"/>
              </a:rPr>
              <a:t>r</a:t>
            </a:r>
            <a:r>
              <a:rPr sz="3200" b="0" dirty="0">
                <a:latin typeface="Arial"/>
                <a:cs typeface="Arial"/>
              </a:rPr>
              <a:t>a</a:t>
            </a:r>
            <a:r>
              <a:rPr sz="3200" b="0" spc="-15" dirty="0">
                <a:latin typeface="Arial"/>
                <a:cs typeface="Arial"/>
              </a:rPr>
              <a:t>ç</a:t>
            </a:r>
            <a:r>
              <a:rPr sz="3200" b="0" spc="-20" dirty="0">
                <a:latin typeface="Arial"/>
                <a:cs typeface="Arial"/>
              </a:rPr>
              <a:t>ã</a:t>
            </a:r>
            <a:r>
              <a:rPr sz="3200" b="0" dirty="0">
                <a:latin typeface="Arial"/>
                <a:cs typeface="Arial"/>
              </a:rPr>
              <a:t>o</a:t>
            </a:r>
            <a:r>
              <a:rPr sz="3200" b="0" spc="-60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m</a:t>
            </a:r>
            <a:r>
              <a:rPr sz="3200" b="0" spc="-10" dirty="0">
                <a:latin typeface="Arial"/>
                <a:cs typeface="Arial"/>
              </a:rPr>
              <a:t>o</a:t>
            </a:r>
            <a:r>
              <a:rPr sz="3200" b="0" dirty="0">
                <a:latin typeface="Arial"/>
                <a:cs typeface="Arial"/>
              </a:rPr>
              <a:t>d</a:t>
            </a:r>
            <a:r>
              <a:rPr sz="3200" b="0" spc="-10" dirty="0">
                <a:latin typeface="Arial"/>
                <a:cs typeface="Arial"/>
              </a:rPr>
              <a:t>e</a:t>
            </a:r>
            <a:r>
              <a:rPr sz="3200" b="0" dirty="0">
                <a:latin typeface="Arial"/>
                <a:cs typeface="Arial"/>
              </a:rPr>
              <a:t>lo</a:t>
            </a:r>
            <a:r>
              <a:rPr sz="3200" b="0" spc="-50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com</a:t>
            </a:r>
            <a:r>
              <a:rPr sz="3200" b="0" spc="-10" dirty="0">
                <a:latin typeface="Arial"/>
                <a:cs typeface="Arial"/>
              </a:rPr>
              <a:t>p</a:t>
            </a:r>
            <a:r>
              <a:rPr sz="3200" b="0" dirty="0">
                <a:latin typeface="Arial"/>
                <a:cs typeface="Arial"/>
              </a:rPr>
              <a:t>le</a:t>
            </a:r>
            <a:r>
              <a:rPr sz="3200" b="0" spc="-15" dirty="0">
                <a:latin typeface="Arial"/>
                <a:cs typeface="Arial"/>
              </a:rPr>
              <a:t>t</a:t>
            </a:r>
            <a:r>
              <a:rPr sz="3200" b="0" dirty="0">
                <a:latin typeface="Arial"/>
                <a:cs typeface="Arial"/>
              </a:rPr>
              <a:t>o (com</a:t>
            </a:r>
            <a:r>
              <a:rPr sz="3200" b="0" spc="-45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d</a:t>
            </a:r>
            <a:r>
              <a:rPr sz="3200" b="0" spc="-10" dirty="0">
                <a:latin typeface="Arial"/>
                <a:cs typeface="Arial"/>
              </a:rPr>
              <a:t>e</a:t>
            </a:r>
            <a:r>
              <a:rPr sz="3200" b="0" dirty="0">
                <a:latin typeface="Arial"/>
                <a:cs typeface="Arial"/>
              </a:rPr>
              <a:t>d</a:t>
            </a:r>
            <a:r>
              <a:rPr sz="3200" b="0" spc="-10" dirty="0">
                <a:latin typeface="Arial"/>
                <a:cs typeface="Arial"/>
              </a:rPr>
              <a:t>u</a:t>
            </a:r>
            <a:r>
              <a:rPr sz="3200" b="0" dirty="0">
                <a:latin typeface="Arial"/>
                <a:cs typeface="Arial"/>
              </a:rPr>
              <a:t>ç</a:t>
            </a:r>
            <a:r>
              <a:rPr sz="3200" b="0" spc="-15" dirty="0">
                <a:latin typeface="Arial"/>
                <a:cs typeface="Arial"/>
              </a:rPr>
              <a:t>õ</a:t>
            </a:r>
            <a:r>
              <a:rPr sz="3200" b="0" spc="-20" dirty="0">
                <a:latin typeface="Arial"/>
                <a:cs typeface="Arial"/>
              </a:rPr>
              <a:t>e</a:t>
            </a:r>
            <a:r>
              <a:rPr sz="3200" b="0" dirty="0">
                <a:latin typeface="Arial"/>
                <a:cs typeface="Arial"/>
              </a:rPr>
              <a:t>s</a:t>
            </a:r>
            <a:r>
              <a:rPr sz="3200" b="0" spc="-45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le</a:t>
            </a:r>
            <a:r>
              <a:rPr sz="3200" b="0" spc="-15" dirty="0">
                <a:latin typeface="Arial"/>
                <a:cs typeface="Arial"/>
              </a:rPr>
              <a:t>g</a:t>
            </a:r>
            <a:r>
              <a:rPr sz="3200" b="0" dirty="0">
                <a:latin typeface="Arial"/>
                <a:cs typeface="Arial"/>
              </a:rPr>
              <a:t>ais)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9CC23361-A707-4557-9100-302D6F22810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55</a:t>
            </a:fld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8410" rIns="0" bIns="0" rtlCol="0">
            <a:spAutoFit/>
          </a:bodyPr>
          <a:lstStyle/>
          <a:p>
            <a:pPr marL="208279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C</a:t>
            </a:r>
            <a:r>
              <a:rPr sz="4400" spc="-330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TEQUESE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DO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</a:t>
            </a:r>
            <a:r>
              <a:rPr sz="4400" spc="-330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</a:t>
            </a:r>
            <a:endParaRPr sz="4400">
              <a:latin typeface="Arial"/>
              <a:cs typeface="Arial"/>
            </a:endParaRPr>
          </a:p>
          <a:p>
            <a:pPr marL="208279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FRANCISCO</a:t>
            </a:r>
            <a:endParaRPr sz="4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34355" y="1923288"/>
            <a:ext cx="6506209" cy="4208145"/>
          </a:xfrm>
          <a:custGeom>
            <a:avLst/>
            <a:gdLst/>
            <a:ahLst/>
            <a:cxnLst/>
            <a:rect l="l" t="t" r="r" b="b"/>
            <a:pathLst>
              <a:path w="6506209" h="4208145">
                <a:moveTo>
                  <a:pt x="0" y="4207764"/>
                </a:moveTo>
                <a:lnTo>
                  <a:pt x="6505956" y="4207764"/>
                </a:lnTo>
                <a:lnTo>
                  <a:pt x="6505956" y="0"/>
                </a:lnTo>
                <a:lnTo>
                  <a:pt x="0" y="0"/>
                </a:lnTo>
                <a:lnTo>
                  <a:pt x="0" y="42077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13350" y="2004098"/>
            <a:ext cx="6350000" cy="404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255" algn="just">
              <a:lnSpc>
                <a:spcPct val="107000"/>
              </a:lnSpc>
            </a:pP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c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ordan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 </a:t>
            </a:r>
            <a:r>
              <a:rPr sz="2400" spc="-3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 </a:t>
            </a:r>
            <a:r>
              <a:rPr sz="2400" spc="-3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que </a:t>
            </a:r>
            <a:r>
              <a:rPr sz="2400" spc="-3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disse </a:t>
            </a:r>
            <a:r>
              <a:rPr sz="2400" spc="-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nto </a:t>
            </a:r>
            <a:r>
              <a:rPr sz="2400" spc="-3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XV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 </a:t>
            </a:r>
            <a:r>
              <a:rPr sz="2400" spc="-3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so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re </a:t>
            </a:r>
            <a:r>
              <a:rPr sz="2400" spc="-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os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idosos  </a:t>
            </a:r>
            <a:r>
              <a:rPr sz="2400" spc="-3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–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qu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vê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qualidade  </a:t>
            </a:r>
            <a:r>
              <a:rPr sz="2400" spc="-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u</a:t>
            </a:r>
            <a:r>
              <a:rPr sz="2400" spc="10" dirty="0">
                <a:solidFill>
                  <a:srgbClr val="001F5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socie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ade</a:t>
            </a:r>
            <a:r>
              <a:rPr sz="2400" spc="2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spc="20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partir</a:t>
            </a:r>
            <a:r>
              <a:rPr sz="2400" spc="2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do</a:t>
            </a:r>
            <a:r>
              <a:rPr sz="2400" spc="19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modo</a:t>
            </a:r>
            <a:r>
              <a:rPr sz="2400" spc="20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como</a:t>
            </a:r>
            <a:r>
              <a:rPr sz="2400" spc="20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ela</a:t>
            </a:r>
            <a:r>
              <a:rPr sz="2400" spc="2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t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r</a:t>
            </a:r>
            <a:r>
              <a:rPr sz="2400" spc="-1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ta</a:t>
            </a:r>
            <a:r>
              <a:rPr sz="2400" spc="18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os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idosos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–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Fra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s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c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spc="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reiterou</a:t>
            </a:r>
            <a:r>
              <a:rPr sz="2400" spc="2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necessidade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de da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 </a:t>
            </a:r>
            <a:r>
              <a:rPr sz="2400" spc="-2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atenção </a:t>
            </a:r>
            <a:r>
              <a:rPr sz="2400" spc="-2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ao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mais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vel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os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cui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ar </a:t>
            </a:r>
            <a:r>
              <a:rPr sz="2400" spc="-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deles, respe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tando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sua sabe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ori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2700" marR="5080" algn="just">
              <a:lnSpc>
                <a:spcPct val="107100"/>
              </a:lnSpc>
              <a:spcBef>
                <a:spcPts val="1485"/>
              </a:spcBef>
            </a:pP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“Em</a:t>
            </a:r>
            <a:r>
              <a:rPr sz="2400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uma</a:t>
            </a:r>
            <a:r>
              <a:rPr sz="2400" spc="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v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ilizaç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ã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</a:t>
            </a:r>
            <a:r>
              <a:rPr sz="2400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qu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não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á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lu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ar</a:t>
            </a:r>
            <a:r>
              <a:rPr sz="2400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pa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  </a:t>
            </a:r>
            <a:r>
              <a:rPr sz="2400" spc="-2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s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os,  </a:t>
            </a:r>
            <a:r>
              <a:rPr sz="2400" spc="-2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são  </a:t>
            </a:r>
            <a:r>
              <a:rPr sz="2400" spc="-27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descartados,  </a:t>
            </a:r>
            <a:r>
              <a:rPr sz="2400" spc="-27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porque  </a:t>
            </a:r>
            <a:r>
              <a:rPr sz="2400" spc="-2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criam pro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mas,  </a:t>
            </a:r>
            <a:r>
              <a:rPr sz="2400" spc="-3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esta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soc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ed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le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v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 </a:t>
            </a:r>
            <a:r>
              <a:rPr sz="2400" spc="-3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consigo  </a:t>
            </a:r>
            <a:r>
              <a:rPr sz="2400" spc="-3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 vírus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 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morte”,</a:t>
            </a:r>
            <a:r>
              <a:rPr sz="2400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cl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ro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48283" y="2840735"/>
            <a:ext cx="4165091" cy="25359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3D65F52F-8295-4184-8CB3-B6ED802E527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56</a:t>
            </a:fld>
            <a:endParaRPr lang="pt-BR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-7620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4607" rIns="0" bIns="0" rtlCol="0">
            <a:spAutoFit/>
          </a:bodyPr>
          <a:lstStyle/>
          <a:p>
            <a:pPr marL="2114550">
              <a:lnSpc>
                <a:spcPts val="8530"/>
              </a:lnSpc>
            </a:pPr>
            <a:r>
              <a:rPr spc="-5" dirty="0"/>
              <a:t>OBRIGADO!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823975" y="2262049"/>
            <a:ext cx="10544048" cy="3536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pc="-330" dirty="0"/>
              <a:t>T</a:t>
            </a:r>
            <a:r>
              <a:rPr spc="-25" dirty="0"/>
              <a:t>adeu</a:t>
            </a:r>
            <a:r>
              <a:rPr spc="-10" dirty="0"/>
              <a:t> </a:t>
            </a:r>
            <a:r>
              <a:rPr spc="-25" dirty="0"/>
              <a:t>Pedro</a:t>
            </a:r>
            <a:r>
              <a:rPr spc="-5" dirty="0"/>
              <a:t> </a:t>
            </a:r>
            <a:r>
              <a:rPr spc="-95" dirty="0"/>
              <a:t>V</a:t>
            </a:r>
            <a:r>
              <a:rPr spc="-15" dirty="0"/>
              <a:t>iei</a:t>
            </a:r>
            <a:r>
              <a:rPr spc="-10" dirty="0"/>
              <a:t>r</a:t>
            </a:r>
            <a:r>
              <a:rPr spc="-25" dirty="0"/>
              <a:t>a</a:t>
            </a:r>
          </a:p>
          <a:p>
            <a:pPr marL="1218565" indent="-1221105">
              <a:lnSpc>
                <a:spcPct val="100000"/>
              </a:lnSpc>
            </a:pPr>
            <a:r>
              <a:rPr spc="-30" dirty="0"/>
              <a:t>Co</a:t>
            </a:r>
            <a:r>
              <a:rPr spc="-45" dirty="0"/>
              <a:t>o</a:t>
            </a:r>
            <a:r>
              <a:rPr spc="-25" dirty="0"/>
              <a:t>rdena</a:t>
            </a:r>
            <a:r>
              <a:rPr spc="-45" dirty="0"/>
              <a:t>d</a:t>
            </a:r>
            <a:r>
              <a:rPr spc="-20" dirty="0"/>
              <a:t>or</a:t>
            </a:r>
            <a:r>
              <a:rPr spc="20" dirty="0"/>
              <a:t> </a:t>
            </a:r>
            <a:r>
              <a:rPr spc="-25" dirty="0"/>
              <a:t>da</a:t>
            </a:r>
            <a:r>
              <a:rPr spc="-5" dirty="0"/>
              <a:t> </a:t>
            </a:r>
            <a:r>
              <a:rPr spc="-25" dirty="0"/>
              <a:t>Comissão</a:t>
            </a:r>
            <a:r>
              <a:rPr spc="15" dirty="0"/>
              <a:t> </a:t>
            </a:r>
            <a:r>
              <a:rPr spc="-25" dirty="0"/>
              <a:t>do</a:t>
            </a:r>
            <a:r>
              <a:rPr spc="-5" dirty="0"/>
              <a:t> </a:t>
            </a:r>
            <a:r>
              <a:rPr spc="-30" dirty="0"/>
              <a:t>PV</a:t>
            </a:r>
            <a:r>
              <a:rPr spc="-45" dirty="0"/>
              <a:t>C</a:t>
            </a:r>
            <a:r>
              <a:rPr spc="-30" dirty="0"/>
              <a:t>C</a:t>
            </a:r>
            <a:r>
              <a:rPr spc="5" dirty="0"/>
              <a:t> </a:t>
            </a:r>
            <a:r>
              <a:rPr spc="-30" dirty="0"/>
              <a:t>em</a:t>
            </a:r>
            <a:r>
              <a:rPr spc="10" dirty="0"/>
              <a:t> </a:t>
            </a:r>
            <a:r>
              <a:rPr spc="-30" dirty="0"/>
              <a:t>SC</a:t>
            </a:r>
          </a:p>
          <a:p>
            <a:pPr marL="1218565">
              <a:lnSpc>
                <a:spcPct val="100000"/>
              </a:lnSpc>
              <a:spcBef>
                <a:spcPts val="2705"/>
              </a:spcBef>
            </a:pP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sz="3200" spc="-1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rc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spc="-1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org.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endParaRPr sz="3200" dirty="0"/>
          </a:p>
          <a:p>
            <a:pPr marL="1218565">
              <a:lnSpc>
                <a:spcPct val="100000"/>
              </a:lnSpc>
              <a:spcBef>
                <a:spcPts val="1920"/>
              </a:spcBef>
            </a:pPr>
            <a:r>
              <a:rPr sz="3200" dirty="0"/>
              <a:t>48</a:t>
            </a:r>
            <a:r>
              <a:rPr sz="3200" spc="-10" dirty="0"/>
              <a:t> </a:t>
            </a:r>
            <a:r>
              <a:rPr sz="3200" dirty="0"/>
              <a:t>3</a:t>
            </a:r>
            <a:r>
              <a:rPr sz="3200" spc="-15" dirty="0"/>
              <a:t>0</a:t>
            </a:r>
            <a:r>
              <a:rPr sz="3200" dirty="0"/>
              <a:t>2</a:t>
            </a:r>
            <a:r>
              <a:rPr sz="3200" spc="-15" dirty="0"/>
              <a:t>7</a:t>
            </a:r>
            <a:r>
              <a:rPr sz="3200" dirty="0"/>
              <a:t>-</a:t>
            </a:r>
            <a:r>
              <a:rPr sz="3200" spc="-10" dirty="0"/>
              <a:t>7006</a:t>
            </a:r>
            <a:endParaRPr sz="3200" dirty="0"/>
          </a:p>
          <a:p>
            <a:pPr marL="1218565">
              <a:lnSpc>
                <a:spcPts val="3810"/>
              </a:lnSpc>
              <a:spcBef>
                <a:spcPts val="1920"/>
              </a:spcBef>
            </a:pPr>
            <a:r>
              <a:rPr sz="3200" dirty="0"/>
              <a:t>48</a:t>
            </a:r>
            <a:r>
              <a:rPr sz="3200" spc="-15" dirty="0"/>
              <a:t> </a:t>
            </a:r>
            <a:r>
              <a:rPr sz="3200" spc="-10" dirty="0"/>
              <a:t>9</a:t>
            </a:r>
            <a:r>
              <a:rPr sz="3200" dirty="0"/>
              <a:t>9</a:t>
            </a:r>
            <a:r>
              <a:rPr sz="3200" spc="-15" dirty="0"/>
              <a:t>9</a:t>
            </a:r>
            <a:r>
              <a:rPr sz="3200" dirty="0"/>
              <a:t>3</a:t>
            </a:r>
            <a:r>
              <a:rPr sz="3200" spc="-20" dirty="0"/>
              <a:t>3</a:t>
            </a:r>
            <a:r>
              <a:rPr sz="3200" dirty="0"/>
              <a:t>-</a:t>
            </a:r>
            <a:r>
              <a:rPr sz="3200" spc="-10" dirty="0"/>
              <a:t>9385</a:t>
            </a:r>
            <a:endParaRPr sz="3200" dirty="0"/>
          </a:p>
        </p:txBody>
      </p:sp>
      <p:sp>
        <p:nvSpPr>
          <p:cNvPr id="6" name="object 6"/>
          <p:cNvSpPr/>
          <p:nvPr/>
        </p:nvSpPr>
        <p:spPr>
          <a:xfrm>
            <a:off x="8183880" y="3429000"/>
            <a:ext cx="2802635" cy="28026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09700" y="3808476"/>
            <a:ext cx="522731" cy="52120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09700" y="4428744"/>
            <a:ext cx="522731" cy="52120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09700" y="5085588"/>
            <a:ext cx="583692" cy="5867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707A4B29-DD4B-4A6C-8E52-3A47A69DAB9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57</a:t>
            </a:fld>
            <a:endParaRPr lang="pt-B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3984</Words>
  <Application>Microsoft Office PowerPoint</Application>
  <PresentationFormat>Widescreen</PresentationFormat>
  <Paragraphs>519</Paragraphs>
  <Slides>57</Slides>
  <Notes>57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64" baseType="lpstr">
      <vt:lpstr>MS Gothic</vt:lpstr>
      <vt:lpstr>Arial</vt:lpstr>
      <vt:lpstr>Arial Narrow</vt:lpstr>
      <vt:lpstr>Calibri</vt:lpstr>
      <vt:lpstr>Times New Roman</vt:lpstr>
      <vt:lpstr>Trebuchet MS</vt:lpstr>
      <vt:lpstr>Office Theme</vt:lpstr>
      <vt:lpstr>Apresentação do PowerPoint</vt:lpstr>
      <vt:lpstr>ROTEIRO APRESENTAÇÃO</vt:lpstr>
      <vt:lpstr>Apresentação do PowerPoint</vt:lpstr>
      <vt:lpstr>Apresentação do PowerPoint</vt:lpstr>
      <vt:lpstr>VOCÊ SABIA?</vt:lpstr>
      <vt:lpstr>VOCÊ SABIA?</vt:lpstr>
      <vt:lpstr>VOCÊ SABIA?</vt:lpstr>
      <vt:lpstr>VOCÊ SABIA?</vt:lpstr>
      <vt:lpstr>Apresentação do PowerPoint</vt:lpstr>
      <vt:lpstr>VOCÊ PRECISA SABER...</vt:lpstr>
      <vt:lpstr>VOCÊ PRECISA SABER...</vt:lpstr>
      <vt:lpstr>Apresentação do PowerPoint</vt:lpstr>
      <vt:lpstr>O QUE PRECISA PARA CRIAÇÃO E OPERACIONALIZAÇÃO?</vt:lpstr>
      <vt:lpstr>O QUE PRECISA PARA CRIAÇÃO E OPERACIONALIZAÇÃO?</vt:lpstr>
      <vt:lpstr>O QUE PRECISA PARA CRIAÇÃO E OPERACIONALIZAÇÃO?</vt:lpstr>
      <vt:lpstr>Apresentação do PowerPoint</vt:lpstr>
      <vt:lpstr>O QUE PRECISA PARA CRIAÇÃO E OPERACIONALIZAÇÃO?</vt:lpstr>
      <vt:lpstr>O QUE PRECISA PARA CRIAÇÃO               E OPERACIONALIZAÇÃO?</vt:lpstr>
      <vt:lpstr>CADASTRO DOS FUNDOS DE                               DIREITOS DA PESSOA IDOSA</vt:lpstr>
      <vt:lpstr>CADASTRO DOS FUNDOS DE                        DIREITOS DA PESSOA IDOSA</vt:lpstr>
      <vt:lpstr>CADASTRO DOS FUNDOS DE                          DIREITOS DA PESSOA IDOSA</vt:lpstr>
      <vt:lpstr>CADASTRO DOS FUNDOS DE                          DIREITOS DA PESSOA IDOSA</vt:lpstr>
      <vt:lpstr>Apresentação do PowerPoint</vt:lpstr>
      <vt:lpstr>LEI Nº 4.320/64 DA LEI DE ORÇAMENTO</vt:lpstr>
      <vt:lpstr>LEI Nº 4.320/64 DA LEI DE ORÇAMENTO</vt:lpstr>
      <vt:lpstr>LEI Nº 4.320/64 DOS FUNDOS ESPECIAIS</vt:lpstr>
      <vt:lpstr>LEI Nº 4.320/64 DOS FUNDOS ESPECIAIS</vt:lpstr>
      <vt:lpstr>ORIGEM E CAPTAÇÃO DE RECURSOS</vt:lpstr>
      <vt:lpstr>ORIGEM E CAPTAÇÃO DE RECURSOS</vt:lpstr>
      <vt:lpstr>ORIGEM E CAPTAÇÃO DE RECURSOS</vt:lpstr>
      <vt:lpstr>ORIGEM E CAPTAÇÃO DE RECURSOS</vt:lpstr>
      <vt:lpstr>LEI Nº 17.355/17 FEI-SC</vt:lpstr>
      <vt:lpstr>LEI Nº 17.355/17 FEI/SC</vt:lpstr>
      <vt:lpstr>LEI Nº 17.355/17 FEI/SC</vt:lpstr>
      <vt:lpstr>LEI Nº 7.659/08 FLORIANÓPOLIS</vt:lpstr>
      <vt:lpstr>LEI Nº 7.659/08</vt:lpstr>
      <vt:lpstr>LEI Nº 7.659/08 FLORIANÓPOLIS</vt:lpstr>
      <vt:lpstr>LEI Nº 7.659/08 FLORIANÓPOLIS</vt:lpstr>
      <vt:lpstr>LEI Nº 7.659/08 FLORIANÓPOLIS</vt:lpstr>
      <vt:lpstr>LEI Nº 7.659/08 FLORIANÓPOLIS</vt:lpstr>
      <vt:lpstr>DECRETO LEI Nº 13.819/14 FLORIANÓPOLIS</vt:lpstr>
      <vt:lpstr>OBSERVAÇÃO</vt:lpstr>
      <vt:lpstr>OBSERVAÇÃO</vt:lpstr>
      <vt:lpstr>OBSERVAÇÃO</vt:lpstr>
      <vt:lpstr>OBSERVAÇÃO</vt:lpstr>
      <vt:lpstr>LEI Nº 7.292/16</vt:lpstr>
      <vt:lpstr>LEI Nº 7.292/16</vt:lpstr>
      <vt:lpstr>Apresentação do PowerPoint</vt:lpstr>
      <vt:lpstr>LEI Nº 7.292/16</vt:lpstr>
      <vt:lpstr>LEI Nº 7.292/16 JARAGUÁ DO SUL</vt:lpstr>
      <vt:lpstr>DAS DOAÇÕES DE PESSOAS FÍSICAS E JURÍDICAS</vt:lpstr>
      <vt:lpstr>Declaração modelo completo (com deduções legais)</vt:lpstr>
      <vt:lpstr>Apresentação do PowerPoint</vt:lpstr>
      <vt:lpstr>Apresentação do PowerPoint</vt:lpstr>
      <vt:lpstr>COMO LANÇAR NA DECLARAÇÃO DE IR Declaração modelo completo (com deduções legais)</vt:lpstr>
      <vt:lpstr>CATEQUESE DO PAPA FRANCISCO</vt:lpstr>
      <vt:lpstr>OBRIGADO!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biblioteca2</cp:lastModifiedBy>
  <cp:revision>12</cp:revision>
  <dcterms:created xsi:type="dcterms:W3CDTF">2018-10-26T11:33:10Z</dcterms:created>
  <dcterms:modified xsi:type="dcterms:W3CDTF">2018-11-12T18:15:36Z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2018-10-25T00:00:00Z</vt:filetime>
  </property>
  <property fmtid="{D5CDD505-2E9C-101B-9397-08002B2CF9AE}" pid="3" name="LastSaved">
    <vt:filetime>2018-10-26T00:00:00Z</vt:filetime>
  </property>
</Properties>
</file>