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8" r:id="rId1"/>
  </p:sldMasterIdLst>
  <p:sldIdLst>
    <p:sldId id="256" r:id="rId2"/>
    <p:sldId id="263" r:id="rId3"/>
    <p:sldId id="264" r:id="rId4"/>
    <p:sldId id="257" r:id="rId5"/>
    <p:sldId id="258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75" r:id="rId17"/>
    <p:sldId id="276" r:id="rId18"/>
    <p:sldId id="277" r:id="rId19"/>
    <p:sldId id="278" r:id="rId20"/>
    <p:sldId id="279" r:id="rId21"/>
    <p:sldId id="280" r:id="rId22"/>
    <p:sldId id="281" r:id="rId23"/>
    <p:sldId id="282" r:id="rId24"/>
    <p:sldId id="283" r:id="rId25"/>
    <p:sldId id="284" r:id="rId26"/>
    <p:sldId id="285" r:id="rId27"/>
    <p:sldId id="286" r:id="rId28"/>
    <p:sldId id="287" r:id="rId29"/>
    <p:sldId id="288" r:id="rId30"/>
    <p:sldId id="289" r:id="rId31"/>
    <p:sldId id="290" r:id="rId32"/>
    <p:sldId id="291" r:id="rId33"/>
    <p:sldId id="292" r:id="rId34"/>
    <p:sldId id="293" r:id="rId35"/>
    <p:sldId id="294" r:id="rId36"/>
    <p:sldId id="295" r:id="rId37"/>
    <p:sldId id="296" r:id="rId38"/>
    <p:sldId id="297" r:id="rId39"/>
    <p:sldId id="298" r:id="rId40"/>
    <p:sldId id="299" r:id="rId41"/>
    <p:sldId id="300" r:id="rId42"/>
    <p:sldId id="301" r:id="rId43"/>
    <p:sldId id="302" r:id="rId44"/>
    <p:sldId id="303" r:id="rId45"/>
    <p:sldId id="304" r:id="rId46"/>
    <p:sldId id="305" r:id="rId47"/>
    <p:sldId id="306" r:id="rId48"/>
    <p:sldId id="307" r:id="rId49"/>
    <p:sldId id="308" r:id="rId50"/>
    <p:sldId id="309" r:id="rId51"/>
    <p:sldId id="310" r:id="rId52"/>
    <p:sldId id="311" r:id="rId53"/>
    <p:sldId id="312" r:id="rId54"/>
    <p:sldId id="313" r:id="rId55"/>
    <p:sldId id="314" r:id="rId56"/>
    <p:sldId id="315" r:id="rId57"/>
    <p:sldId id="316" r:id="rId58"/>
    <p:sldId id="317" r:id="rId59"/>
    <p:sldId id="318" r:id="rId60"/>
    <p:sldId id="319" r:id="rId61"/>
    <p:sldId id="320" r:id="rId62"/>
    <p:sldId id="321" r:id="rId63"/>
    <p:sldId id="322" r:id="rId64"/>
    <p:sldId id="323" r:id="rId65"/>
    <p:sldId id="324" r:id="rId66"/>
    <p:sldId id="325" r:id="rId67"/>
    <p:sldId id="326" r:id="rId68"/>
    <p:sldId id="327" r:id="rId69"/>
    <p:sldId id="328" r:id="rId70"/>
    <p:sldId id="330" r:id="rId71"/>
    <p:sldId id="329" r:id="rId7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D54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-678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tableStyles" Target="tableStyle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8968084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0322" y="2733709"/>
            <a:ext cx="8144134" cy="1373070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8144134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55346" y="2750337"/>
            <a:ext cx="1171888" cy="1356442"/>
          </a:xfrm>
        </p:spPr>
        <p:txBody>
          <a:bodyPr/>
          <a:lstStyle/>
          <a:p>
            <a:fld id="{DF28FB93-0A08-4E7D-8E63-9EFA29F1E093}" type="slidenum">
              <a:rPr lang="en-US" smtClean="0"/>
              <a:pPr/>
              <a:t>‹nº›</a:t>
            </a:fld>
            <a:endParaRPr lang="en-US" dirty="0"/>
          </a:p>
        </p:txBody>
      </p:sp>
      <p:pic>
        <p:nvPicPr>
          <p:cNvPr id="11" name="Imagem 10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504778" y="2917033"/>
            <a:ext cx="2276959" cy="95340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0343370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pt-BR" dirty="0" smtClean="0"/>
              <a:t>Editar estilos de texto Mestre</a:t>
            </a:r>
          </a:p>
          <a:p>
            <a:pPr lvl="1"/>
            <a:r>
              <a:rPr lang="pt-BR" dirty="0" smtClean="0"/>
              <a:t>Segundo nível</a:t>
            </a:r>
          </a:p>
          <a:p>
            <a:pPr lvl="2"/>
            <a:r>
              <a:rPr lang="pt-BR" dirty="0" smtClean="0"/>
              <a:t>Terceiro nível</a:t>
            </a:r>
          </a:p>
          <a:p>
            <a:pPr lvl="3"/>
            <a:r>
              <a:rPr lang="pt-BR" dirty="0" smtClean="0"/>
              <a:t>Quarto nível</a:t>
            </a:r>
          </a:p>
          <a:p>
            <a:pPr lvl="4"/>
            <a:r>
              <a:rPr lang="pt-BR" dirty="0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/>
          <a:lstStyle/>
          <a:p>
            <a:fld id="{8E36636D-D922-432D-A958-524484B5923D}" type="datetimeFigureOut">
              <a:rPr lang="en-US" smtClean="0"/>
              <a:pPr/>
              <a:t>10/27/2018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‹nº›</a:t>
            </a:fld>
            <a:endParaRPr lang="en-US" dirty="0"/>
          </a:p>
        </p:txBody>
      </p:sp>
      <p:pic>
        <p:nvPicPr>
          <p:cNvPr id="11" name="Imagem 10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10671904" y="990857"/>
            <a:ext cx="1430840" cy="59912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0608189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086907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4" y="4087901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-2" y="2726267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5" y="2726267"/>
            <a:ext cx="1602997" cy="1368198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2869895"/>
            <a:ext cx="961386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2" y="4232171"/>
            <a:ext cx="961386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dirty="0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/>
          <a:lstStyle/>
          <a:p>
            <a:fld id="{8E36636D-D922-432D-A958-524484B5923D}" type="datetimeFigureOut">
              <a:rPr lang="en-US" smtClean="0"/>
              <a:pPr/>
              <a:t>10/27/2018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29455" y="2869895"/>
            <a:ext cx="1154151" cy="1090789"/>
          </a:xfrm>
        </p:spPr>
        <p:txBody>
          <a:bodyPr/>
          <a:lstStyle/>
          <a:p>
            <a:fld id="{DF28FB93-0A08-4E7D-8E63-9EFA29F1E093}" type="slidenum">
              <a:rPr lang="en-US" smtClean="0"/>
              <a:pPr/>
              <a:t>‹nº›</a:t>
            </a:fld>
            <a:endParaRPr lang="en-US" dirty="0"/>
          </a:p>
        </p:txBody>
      </p:sp>
      <p:pic>
        <p:nvPicPr>
          <p:cNvPr id="11" name="Imagem 10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10671902" y="3107524"/>
            <a:ext cx="1430840" cy="59912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1658529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0320" y="2336873"/>
            <a:ext cx="4698358" cy="3599316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pt-BR" dirty="0" smtClean="0"/>
              <a:t>Editar estilos de texto Mestre</a:t>
            </a:r>
          </a:p>
          <a:p>
            <a:pPr lvl="1"/>
            <a:r>
              <a:rPr lang="pt-BR" dirty="0" smtClean="0"/>
              <a:t>Segundo nível</a:t>
            </a:r>
          </a:p>
          <a:p>
            <a:pPr lvl="2"/>
            <a:r>
              <a:rPr lang="pt-BR" dirty="0" smtClean="0"/>
              <a:t>Terceiro nível</a:t>
            </a:r>
          </a:p>
          <a:p>
            <a:pPr lvl="3"/>
            <a:r>
              <a:rPr lang="pt-BR" dirty="0" smtClean="0"/>
              <a:t>Quarto nível</a:t>
            </a:r>
          </a:p>
          <a:p>
            <a:pPr lvl="4"/>
            <a:r>
              <a:rPr lang="pt-BR" dirty="0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94123" y="2336873"/>
            <a:ext cx="4700058" cy="3599316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pt-BR" dirty="0" smtClean="0"/>
              <a:t>Editar estilos de texto Mestre</a:t>
            </a:r>
          </a:p>
          <a:p>
            <a:pPr lvl="1"/>
            <a:r>
              <a:rPr lang="pt-BR" dirty="0" smtClean="0"/>
              <a:t>Segundo nível</a:t>
            </a:r>
          </a:p>
          <a:p>
            <a:pPr lvl="2"/>
            <a:r>
              <a:rPr lang="pt-BR" dirty="0" smtClean="0"/>
              <a:t>Terceiro nível</a:t>
            </a:r>
          </a:p>
          <a:p>
            <a:pPr lvl="3"/>
            <a:r>
              <a:rPr lang="pt-BR" dirty="0" smtClean="0"/>
              <a:t>Quarto nível</a:t>
            </a:r>
          </a:p>
          <a:p>
            <a:pPr lvl="4"/>
            <a:r>
              <a:rPr lang="pt-BR" dirty="0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/>
          <a:lstStyle/>
          <a:p>
            <a:fld id="{CFE1C9FC-9609-4B16-A600-7AF7227BF73A}" type="datetimeFigureOut">
              <a:rPr lang="pt-BR" smtClean="0"/>
              <a:pPr/>
              <a:t>27/10/2018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‹nº›</a:t>
            </a:fld>
            <a:endParaRPr lang="en-US" dirty="0"/>
          </a:p>
        </p:txBody>
      </p:sp>
      <p:pic>
        <p:nvPicPr>
          <p:cNvPr id="12" name="Imagem 11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10671904" y="990857"/>
            <a:ext cx="1430840" cy="59912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1032887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D-ShadowLong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1" name="Picture 10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753229"/>
            <a:ext cx="9613863" cy="1080937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6350" y="2336873"/>
            <a:ext cx="4472327" cy="693135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dirty="0" smtClean="0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0322" y="3030008"/>
            <a:ext cx="4698355" cy="2906179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20154" y="2336873"/>
            <a:ext cx="4474028" cy="692076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94123" y="3030008"/>
            <a:ext cx="4700059" cy="2906179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/>
          <a:lstStyle/>
          <a:p>
            <a:fld id="{8E36636D-D922-432D-A958-524484B5923D}" type="datetimeFigureOut">
              <a:rPr lang="en-US" smtClean="0"/>
              <a:pPr/>
              <a:t>10/27/2018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‹nº›</a:t>
            </a:fld>
            <a:endParaRPr lang="en-US" dirty="0"/>
          </a:p>
        </p:txBody>
      </p:sp>
      <p:pic>
        <p:nvPicPr>
          <p:cNvPr id="14" name="Imagem 13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10671904" y="994137"/>
            <a:ext cx="1430840" cy="59912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3851122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D-ShadowLong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7" name="Picture 6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/>
          <a:lstStyle/>
          <a:p>
            <a:fld id="{8E36636D-D922-432D-A958-524484B5923D}" type="datetimeFigureOut">
              <a:rPr lang="en-US" smtClean="0"/>
              <a:pPr/>
              <a:t>10/27/2018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‹nº›</a:t>
            </a:fld>
            <a:endParaRPr lang="en-US" dirty="0"/>
          </a:p>
        </p:txBody>
      </p:sp>
      <p:pic>
        <p:nvPicPr>
          <p:cNvPr id="10" name="Imagem 9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10671904" y="990857"/>
            <a:ext cx="1430840" cy="59912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0271119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D-ShadowShort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/>
          <a:lstStyle/>
          <a:p>
            <a:fld id="{8E36636D-D922-432D-A958-524484B5923D}" type="datetimeFigureOut">
              <a:rPr lang="en-US" smtClean="0"/>
              <a:pPr/>
              <a:t>10/27/2018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‹nº›</a:t>
            </a:fld>
            <a:endParaRPr lang="en-US" dirty="0"/>
          </a:p>
        </p:txBody>
      </p:sp>
      <p:pic>
        <p:nvPicPr>
          <p:cNvPr id="7" name="Imagem 6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0671904" y="990857"/>
            <a:ext cx="1430840" cy="59912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7408533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1" y="753227"/>
            <a:ext cx="9613859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5846" y="2336873"/>
            <a:ext cx="5608336" cy="359931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2336872"/>
            <a:ext cx="3790078" cy="3599317"/>
          </a:xfrm>
        </p:spPr>
        <p:txBody>
          <a:bodyPr anchor="ctr"/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/>
          <a:lstStyle/>
          <a:p>
            <a:fld id="{8E36636D-D922-432D-A958-524484B5923D}" type="datetimeFigureOut">
              <a:rPr lang="en-US" smtClean="0"/>
              <a:pPr/>
              <a:t>10/27/2018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‹nº›</a:t>
            </a:fld>
            <a:endParaRPr lang="en-US" dirty="0"/>
          </a:p>
        </p:txBody>
      </p:sp>
      <p:pic>
        <p:nvPicPr>
          <p:cNvPr id="12" name="Imagem 11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10671904" y="990857"/>
            <a:ext cx="1430840" cy="59912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090162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3" y="753228"/>
            <a:ext cx="9613857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68333" y="2336874"/>
            <a:ext cx="5425849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dirty="0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3" y="2336873"/>
            <a:ext cx="3876256" cy="3599315"/>
          </a:xfrm>
        </p:spPr>
        <p:txBody>
          <a:bodyPr anchor="ctr"/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/>
          <a:lstStyle/>
          <a:p>
            <a:fld id="{8E36636D-D922-432D-A958-524484B5923D}" type="datetimeFigureOut">
              <a:rPr lang="en-US" smtClean="0"/>
              <a:pPr/>
              <a:t>10/27/2018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‹nº›</a:t>
            </a:fld>
            <a:endParaRPr lang="en-US" dirty="0"/>
          </a:p>
        </p:txBody>
      </p:sp>
      <p:pic>
        <p:nvPicPr>
          <p:cNvPr id="12" name="Imagem 11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10671904" y="990857"/>
            <a:ext cx="1430840" cy="59912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2123471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4711616"/>
            <a:ext cx="9613859" cy="453051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0322" y="609597"/>
            <a:ext cx="9613859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dirty="0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19" y="5169583"/>
            <a:ext cx="9613862" cy="6229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/>
          <a:lstStyle/>
          <a:p>
            <a:fld id="{48A87A34-81AB-432B-8DAE-1953F412C126}" type="datetimeFigureOut">
              <a:rPr lang="en-US" smtClean="0"/>
              <a:pPr/>
              <a:t>10/27/2018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309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‹nº›</a:t>
            </a:fld>
            <a:endParaRPr lang="en-US" dirty="0"/>
          </a:p>
        </p:txBody>
      </p:sp>
      <p:pic>
        <p:nvPicPr>
          <p:cNvPr id="12" name="Imagem 11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10671904" y="4952527"/>
            <a:ext cx="1430840" cy="59912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712819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HD-ShadowLong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4" name="Picture 13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69222" y="753228"/>
            <a:ext cx="9624960" cy="1080938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60946" y="2336873"/>
            <a:ext cx="307003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dirty="0" smtClean="0"/>
              <a:t>Editar estilos de texto Mestre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0322" y="3022673"/>
            <a:ext cx="3049702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56025" y="233687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dirty="0" smtClean="0"/>
              <a:t>Editar estilos de texto Mestre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945470" y="3022673"/>
            <a:ext cx="306324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dirty="0" smtClean="0"/>
              <a:t>Editar estilos de texto Mestre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24156" y="2336873"/>
            <a:ext cx="30700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dirty="0" smtClean="0"/>
              <a:t>Editar estilos de texto Mestre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224156" y="3022673"/>
            <a:ext cx="3070025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/>
          <a:lstStyle/>
          <a:p>
            <a:fld id="{48A87A34-81AB-432B-8DAE-1953F412C126}" type="datetimeFigureOut">
              <a:rPr lang="en-US" smtClean="0"/>
              <a:pPr/>
              <a:t>10/27/2018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‹nº›</a:t>
            </a:fld>
            <a:endParaRPr lang="en-US" dirty="0"/>
          </a:p>
        </p:txBody>
      </p:sp>
      <p:pic>
        <p:nvPicPr>
          <p:cNvPr id="18" name="Imagem 17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10671904" y="990857"/>
            <a:ext cx="1430840" cy="59912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9507072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50000">
              <a:srgbClr val="FFD54F"/>
            </a:gs>
            <a:gs pos="100000">
              <a:srgbClr val="FFC000"/>
            </a:gs>
          </a:gsLst>
          <a:lin ang="252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ashOverlay-FullResolve.png"/>
          <p:cNvPicPr>
            <a:picLocks noChangeAspect="1"/>
          </p:cNvPicPr>
          <p:nvPr/>
        </p:nvPicPr>
        <p:blipFill>
          <a:blip r:embed="rId13" cstate="print">
            <a:alphaModFix amt="1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28FB93-0A08-4E7D-8E63-9EFA29F1E093}" type="slidenum">
              <a:rPr lang="en-US" smtClean="0"/>
              <a:pPr/>
              <a:t>‹nº›</a:t>
            </a:fld>
            <a:endParaRPr lang="en-US" dirty="0"/>
          </a:p>
        </p:txBody>
      </p:sp>
      <p:sp>
        <p:nvSpPr>
          <p:cNvPr id="8" name="Retângulo 7"/>
          <p:cNvSpPr/>
          <p:nvPr userDrawn="1"/>
        </p:nvSpPr>
        <p:spPr>
          <a:xfrm>
            <a:off x="680321" y="6156091"/>
            <a:ext cx="961386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400" b="0" i="0" dirty="0" smtClean="0">
                <a:solidFill>
                  <a:schemeClr val="bg1">
                    <a:lumMod val="75000"/>
                    <a:lumOff val="25000"/>
                  </a:schemeClr>
                </a:solidFill>
                <a:effectLst/>
                <a:latin typeface="+mn-lt"/>
              </a:rPr>
              <a:t>Capacitação de Conselheiros(as), Gestores</a:t>
            </a:r>
            <a:r>
              <a:rPr lang="pt-BR" sz="1400" b="0" i="0" baseline="0" dirty="0" smtClean="0">
                <a:solidFill>
                  <a:schemeClr val="bg1">
                    <a:lumMod val="75000"/>
                    <a:lumOff val="25000"/>
                  </a:schemeClr>
                </a:solidFill>
                <a:effectLst/>
                <a:latin typeface="+mn-lt"/>
              </a:rPr>
              <a:t> e</a:t>
            </a:r>
            <a:r>
              <a:rPr lang="pt-BR" sz="1400" b="0" i="0" dirty="0" smtClean="0">
                <a:solidFill>
                  <a:schemeClr val="bg1">
                    <a:lumMod val="75000"/>
                    <a:lumOff val="25000"/>
                  </a:schemeClr>
                </a:solidFill>
                <a:effectLst/>
                <a:latin typeface="+mn-lt"/>
              </a:rPr>
              <a:t> Lideranças em Políticas para a Pessoa Idosa em Santa Catarina </a:t>
            </a:r>
          </a:p>
          <a:p>
            <a:pPr algn="ctr"/>
            <a:r>
              <a:rPr lang="pt-BR" sz="1400" b="0" i="0" dirty="0" smtClean="0">
                <a:solidFill>
                  <a:schemeClr val="bg1">
                    <a:lumMod val="75000"/>
                    <a:lumOff val="25000"/>
                  </a:schemeClr>
                </a:solidFill>
                <a:effectLst/>
                <a:latin typeface="+mn-lt"/>
              </a:rPr>
              <a:t>Convênio </a:t>
            </a:r>
            <a:r>
              <a:rPr lang="pt-BR" sz="1400" b="0" i="0" kern="1200" dirty="0" smtClean="0">
                <a:solidFill>
                  <a:schemeClr val="bg1">
                    <a:lumMod val="75000"/>
                    <a:lumOff val="25000"/>
                  </a:schemeClr>
                </a:solidFill>
                <a:effectLst/>
                <a:latin typeface="+mn-lt"/>
                <a:ea typeface="+mn-ea"/>
                <a:cs typeface="+mn-cs"/>
              </a:rPr>
              <a:t>MDH/FNI 852970/2017</a:t>
            </a:r>
            <a:endParaRPr lang="pt-BR" sz="1400" dirty="0">
              <a:solidFill>
                <a:schemeClr val="bg1">
                  <a:lumMod val="75000"/>
                  <a:lumOff val="25000"/>
                </a:schemeClr>
              </a:solidFill>
              <a:latin typeface="+mn-lt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5827466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39" r:id="rId1"/>
    <p:sldLayoutId id="2147483740" r:id="rId2"/>
    <p:sldLayoutId id="2147483741" r:id="rId3"/>
    <p:sldLayoutId id="2147483742" r:id="rId4"/>
    <p:sldLayoutId id="2147483743" r:id="rId5"/>
    <p:sldLayoutId id="2147483744" r:id="rId6"/>
    <p:sldLayoutId id="2147483745" r:id="rId7"/>
    <p:sldLayoutId id="2147483746" r:id="rId8"/>
    <p:sldLayoutId id="2147483747" r:id="rId9"/>
    <p:sldLayoutId id="2147483748" r:id="rId10"/>
    <p:sldLayoutId id="214748375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0" y="2973186"/>
            <a:ext cx="8682446" cy="1106397"/>
          </a:xfrm>
        </p:spPr>
        <p:txBody>
          <a:bodyPr>
            <a:noAutofit/>
          </a:bodyPr>
          <a:lstStyle/>
          <a:p>
            <a:pPr algn="ctr"/>
            <a:r>
              <a:rPr lang="pt-BR" sz="2800" b="1" dirty="0" smtClean="0"/>
              <a:t>CAPACITAÇÃO DE CONSELHEIROS(AS), GESTORES E LIDERANÇAS EM POLÍTICAS PARA A PESSOA IDOSA EM SANTA CATARINA</a:t>
            </a:r>
            <a:endParaRPr lang="pt-BR" sz="2800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0628" y="4359048"/>
            <a:ext cx="8682446" cy="1231855"/>
          </a:xfrm>
        </p:spPr>
        <p:txBody>
          <a:bodyPr>
            <a:normAutofit/>
          </a:bodyPr>
          <a:lstStyle/>
          <a:p>
            <a:r>
              <a:rPr lang="pt-BR" dirty="0" err="1" smtClean="0">
                <a:solidFill>
                  <a:schemeClr val="bg1"/>
                </a:solidFill>
              </a:rPr>
              <a:t>Rosarita</a:t>
            </a:r>
            <a:r>
              <a:rPr lang="pt-BR" dirty="0" smtClean="0">
                <a:solidFill>
                  <a:schemeClr val="bg1"/>
                </a:solidFill>
              </a:rPr>
              <a:t> Franzoni </a:t>
            </a:r>
            <a:r>
              <a:rPr lang="pt-BR" dirty="0" err="1" smtClean="0">
                <a:solidFill>
                  <a:schemeClr val="bg1"/>
                </a:solidFill>
              </a:rPr>
              <a:t>Bousfield</a:t>
            </a:r>
            <a:endParaRPr lang="pt-BR" dirty="0" smtClean="0">
              <a:solidFill>
                <a:schemeClr val="bg1"/>
              </a:solidFill>
            </a:endParaRPr>
          </a:p>
          <a:p>
            <a:r>
              <a:rPr lang="pt-BR" dirty="0" smtClean="0">
                <a:solidFill>
                  <a:schemeClr val="bg1"/>
                </a:solidFill>
              </a:rPr>
              <a:t>Assistente Social – CRESS 5571, Conselheira Estadual do Idoso, representando a APAS/FIESC.</a:t>
            </a:r>
            <a:endParaRPr lang="pt-BR" dirty="0">
              <a:solidFill>
                <a:schemeClr val="bg1"/>
              </a:solidFill>
            </a:endParaRPr>
          </a:p>
        </p:txBody>
      </p:sp>
      <p:sp>
        <p:nvSpPr>
          <p:cNvPr id="4" name="Subtítulo 2"/>
          <p:cNvSpPr txBox="1">
            <a:spLocks/>
          </p:cNvSpPr>
          <p:nvPr/>
        </p:nvSpPr>
        <p:spPr>
          <a:xfrm>
            <a:off x="130628" y="218122"/>
            <a:ext cx="3017519" cy="12318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pt-BR" sz="1600" dirty="0" smtClean="0">
                <a:solidFill>
                  <a:schemeClr val="bg1"/>
                </a:solidFill>
              </a:rPr>
              <a:t>Turma 1: 29</a:t>
            </a:r>
            <a:r>
              <a:rPr lang="pt-BR" sz="1600" dirty="0">
                <a:solidFill>
                  <a:schemeClr val="bg1"/>
                </a:solidFill>
              </a:rPr>
              <a:t>, 30 e </a:t>
            </a:r>
            <a:r>
              <a:rPr lang="pt-BR" sz="1600" dirty="0" smtClean="0">
                <a:solidFill>
                  <a:schemeClr val="bg1"/>
                </a:solidFill>
              </a:rPr>
              <a:t>31/10/2018</a:t>
            </a:r>
            <a:r>
              <a:rPr lang="pt-BR" sz="1600" dirty="0">
                <a:solidFill>
                  <a:schemeClr val="bg1"/>
                </a:solidFill>
              </a:rPr>
              <a:t/>
            </a:r>
            <a:br>
              <a:rPr lang="pt-BR" sz="1600" dirty="0">
                <a:solidFill>
                  <a:schemeClr val="bg1"/>
                </a:solidFill>
              </a:rPr>
            </a:br>
            <a:r>
              <a:rPr lang="pt-BR" sz="1600" dirty="0">
                <a:solidFill>
                  <a:schemeClr val="bg1"/>
                </a:solidFill>
              </a:rPr>
              <a:t>Turma 2 - 07, 08 e </a:t>
            </a:r>
            <a:r>
              <a:rPr lang="pt-BR" sz="1600" dirty="0" smtClean="0">
                <a:solidFill>
                  <a:schemeClr val="bg1"/>
                </a:solidFill>
              </a:rPr>
              <a:t>09/11/2018</a:t>
            </a:r>
            <a:r>
              <a:rPr lang="pt-BR" sz="1600" dirty="0">
                <a:solidFill>
                  <a:schemeClr val="bg1"/>
                </a:solidFill>
              </a:rPr>
              <a:t/>
            </a:r>
            <a:br>
              <a:rPr lang="pt-BR" sz="1600" dirty="0">
                <a:solidFill>
                  <a:schemeClr val="bg1"/>
                </a:solidFill>
              </a:rPr>
            </a:br>
            <a:r>
              <a:rPr lang="pt-BR" sz="1600" dirty="0">
                <a:solidFill>
                  <a:schemeClr val="bg1"/>
                </a:solidFill>
              </a:rPr>
              <a:t>Turma 3 - 03, 04 e </a:t>
            </a:r>
            <a:r>
              <a:rPr lang="pt-BR" sz="1600" dirty="0" smtClean="0">
                <a:solidFill>
                  <a:schemeClr val="bg1"/>
                </a:solidFill>
              </a:rPr>
              <a:t>05/12/2018</a:t>
            </a:r>
            <a:r>
              <a:rPr lang="pt-BR" sz="1600" dirty="0">
                <a:solidFill>
                  <a:schemeClr val="bg1"/>
                </a:solidFill>
              </a:rPr>
              <a:t/>
            </a:r>
            <a:br>
              <a:rPr lang="pt-BR" sz="1600" dirty="0">
                <a:solidFill>
                  <a:schemeClr val="bg1"/>
                </a:solidFill>
              </a:rPr>
            </a:br>
            <a:r>
              <a:rPr lang="pt-BR" sz="1600" dirty="0">
                <a:solidFill>
                  <a:schemeClr val="bg1"/>
                </a:solidFill>
              </a:rPr>
              <a:t>Carga Horária Total: 20 horas</a:t>
            </a:r>
          </a:p>
        </p:txBody>
      </p:sp>
    </p:spTree>
    <p:extLst>
      <p:ext uri="{BB962C8B-B14F-4D97-AF65-F5344CB8AC3E}">
        <p14:creationId xmlns="" xmlns:p14="http://schemas.microsoft.com/office/powerpoint/2010/main" val="2541643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Imagem relacionada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2371" y="827118"/>
            <a:ext cx="6770174" cy="4714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-235527" y="811273"/>
            <a:ext cx="12192000" cy="4708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00338" algn="ctr"/>
                <a:tab pos="4206875" algn="l"/>
              </a:tabLst>
            </a:pPr>
            <a:r>
              <a:rPr kumimoji="0" lang="pt-BR" sz="36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Calibri" pitchFamily="34" charset="0"/>
                <a:cs typeface="Calibri-Italic"/>
              </a:rPr>
              <a:t>“Um controle social, no sentido que lhe é</a:t>
            </a:r>
            <a:endParaRPr kumimoji="0" lang="pt-BR" sz="3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00338" algn="ctr"/>
                <a:tab pos="4206875" algn="l"/>
              </a:tabLst>
            </a:pPr>
            <a:r>
              <a:rPr kumimoji="0" lang="pt-BR" sz="36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Calibri" pitchFamily="34" charset="0"/>
                <a:cs typeface="Calibri-Italic"/>
              </a:rPr>
              <a:t>atribuído no contexto deste trabalho, só</a:t>
            </a:r>
            <a:endParaRPr kumimoji="0" lang="pt-BR" sz="3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00338" algn="ctr"/>
                <a:tab pos="4206875" algn="l"/>
              </a:tabLst>
            </a:pPr>
            <a:r>
              <a:rPr kumimoji="0" lang="pt-BR" sz="36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Calibri" pitchFamily="34" charset="0"/>
                <a:cs typeface="Calibri-Italic"/>
              </a:rPr>
              <a:t>será exercido pelos Conselhos de políticas</a:t>
            </a:r>
            <a:endParaRPr kumimoji="0" lang="pt-BR" sz="3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00338" algn="ctr"/>
                <a:tab pos="4206875" algn="l"/>
              </a:tabLst>
            </a:pPr>
            <a:r>
              <a:rPr kumimoji="0" lang="pt-BR" sz="36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Calibri" pitchFamily="34" charset="0"/>
                <a:cs typeface="Calibri-Italic"/>
              </a:rPr>
              <a:t>públicas quando estes assumirem, de forma</a:t>
            </a:r>
            <a:endParaRPr kumimoji="0" lang="pt-BR" sz="3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00338" algn="ctr"/>
                <a:tab pos="4206875" algn="l"/>
              </a:tabLst>
            </a:pPr>
            <a:r>
              <a:rPr kumimoji="0" lang="pt-BR" sz="36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Calibri" pitchFamily="34" charset="0"/>
                <a:cs typeface="Calibri-Italic"/>
              </a:rPr>
              <a:t>concreta, seu papel de espaço de democracia</a:t>
            </a:r>
            <a:endParaRPr kumimoji="0" lang="pt-BR" sz="3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00338" algn="ctr"/>
                <a:tab pos="4206875" algn="l"/>
              </a:tabLst>
            </a:pPr>
            <a:r>
              <a:rPr kumimoji="0" lang="pt-BR" sz="36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Calibri" pitchFamily="34" charset="0"/>
                <a:cs typeface="Calibri-Italic"/>
              </a:rPr>
              <a:t>participativa, que propicie a mediação de</a:t>
            </a:r>
            <a:endParaRPr kumimoji="0" lang="pt-BR" sz="3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00338" algn="ctr"/>
                <a:tab pos="4206875" algn="l"/>
              </a:tabLst>
            </a:pPr>
            <a:r>
              <a:rPr kumimoji="0" lang="pt-BR" sz="36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Calibri" pitchFamily="34" charset="0"/>
                <a:cs typeface="Calibri-Italic"/>
              </a:rPr>
              <a:t>interesses e conflitos entre os mais diversos</a:t>
            </a:r>
            <a:r>
              <a:rPr lang="pt-BR" sz="36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kumimoji="0" lang="pt-BR" sz="36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Calibri" pitchFamily="34" charset="0"/>
                <a:cs typeface="Calibri-Italic"/>
              </a:rPr>
              <a:t>atores”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00338" algn="ctr"/>
                <a:tab pos="4206875" algn="l"/>
              </a:tabLst>
            </a:pPr>
            <a:r>
              <a:rPr kumimoji="0" lang="pt-BR" sz="24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Calibri" pitchFamily="34" charset="0"/>
                <a:cs typeface="Calibri-Italic"/>
              </a:rPr>
              <a:t>	</a:t>
            </a:r>
            <a:endParaRPr kumimoji="0" lang="pt-BR" sz="2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00338" algn="ctr"/>
                <a:tab pos="4206875" algn="l"/>
              </a:tabLst>
            </a:pPr>
            <a:r>
              <a:rPr kumimoji="0" lang="pt-BR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	</a:t>
            </a:r>
            <a:r>
              <a:rPr kumimoji="0" lang="pt-BR" sz="24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                                    </a:t>
            </a:r>
            <a:r>
              <a:rPr kumimoji="0" lang="pt-B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Maria Joana </a:t>
            </a:r>
            <a:r>
              <a:rPr kumimoji="0" lang="pt-BR" sz="2400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Barni</a:t>
            </a:r>
            <a:r>
              <a:rPr kumimoji="0" lang="pt-B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pt-BR" sz="2400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Zucco</a:t>
            </a:r>
            <a:r>
              <a:rPr kumimoji="0" lang="pt-B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– Advogada (OAB/SC 30.863)</a:t>
            </a:r>
            <a:endParaRPr kumimoji="0" lang="pt-BR" sz="2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 smtClean="0"/>
              <a:t>CONSELHO MUNICIPAL DO IDOSO:</a:t>
            </a:r>
            <a:r>
              <a:rPr lang="pt-BR" dirty="0" smtClean="0"/>
              <a:t/>
            </a:r>
            <a:br>
              <a:rPr lang="pt-BR" dirty="0" smtClean="0"/>
            </a:br>
            <a:r>
              <a:rPr lang="pt-BR" b="1" dirty="0" smtClean="0"/>
              <a:t>NORMAS E DIRETRIZES  PARA IMPLANTAÇÃO</a:t>
            </a:r>
            <a:endParaRPr lang="pt-BR" dirty="0"/>
          </a:p>
        </p:txBody>
      </p:sp>
      <p:sp>
        <p:nvSpPr>
          <p:cNvPr id="3" name="Subtítulo 2"/>
          <p:cNvSpPr txBox="1">
            <a:spLocks/>
          </p:cNvSpPr>
          <p:nvPr/>
        </p:nvSpPr>
        <p:spPr>
          <a:xfrm>
            <a:off x="248193" y="2412683"/>
            <a:ext cx="10162903" cy="3439477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endParaRPr lang="pt-BR" dirty="0">
              <a:solidFill>
                <a:schemeClr val="bg1"/>
              </a:solidFill>
            </a:endParaRPr>
          </a:p>
        </p:txBody>
      </p:sp>
      <p:pic>
        <p:nvPicPr>
          <p:cNvPr id="4" name="Imagem 3" descr="Resultado de imagem para cora coralina fotos e pensamentos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32910" y="2299855"/>
            <a:ext cx="5056908" cy="36575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772165034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Rectangle 1"/>
          <p:cNvSpPr>
            <a:spLocks noChangeArrowheads="1"/>
          </p:cNvSpPr>
          <p:nvPr/>
        </p:nvSpPr>
        <p:spPr bwMode="auto">
          <a:xfrm>
            <a:off x="886691" y="1449060"/>
            <a:ext cx="9781309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Segundo a PNAD de 2015 (</a:t>
            </a:r>
            <a:r>
              <a:rPr kumimoji="0" lang="pt-BR" sz="36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Pesquisa Nacional por Amostra de Domicílio/IBGE),</a:t>
            </a: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Santa Catarina apresenta uma população idosa (60+ anos) acima da média nacional, totalizando 15,2% da população projetada para o Estado, neste mesmo ano (6.819.190 pessoas).</a:t>
            </a:r>
            <a:endParaRPr kumimoji="0" lang="pt-BR" sz="3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843599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Resultado de imagem para PNAD 2015 CAPA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41964" y="0"/>
            <a:ext cx="5052451" cy="5991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1"/>
          <p:cNvSpPr>
            <a:spLocks noChangeArrowheads="1"/>
          </p:cNvSpPr>
          <p:nvPr/>
        </p:nvSpPr>
        <p:spPr bwMode="auto">
          <a:xfrm>
            <a:off x="914400" y="1143643"/>
            <a:ext cx="9601200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Em 2035, o número de pessoas em Santa Catarina com 65 anos ou mais vai ultrapassar o de menores de 15 anos. O envelhecimento da população catarinense será o quarto mais </a:t>
            </a:r>
            <a:r>
              <a:rPr lang="pt-BR" sz="3600" dirty="0" smtClean="0">
                <a:solidFill>
                  <a:srgbClr val="333333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rá</a:t>
            </a: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pido entre as unidades da federação. É o que aponta a Projeção de População (revisão 2018), divulgada pelo Instituto Brasileiro de Geografia e Estatística (IBGE).</a:t>
            </a:r>
            <a:endParaRPr kumimoji="0" lang="pt-BR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1302326" y="2195846"/>
            <a:ext cx="9268691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Em 2070, a estimativa é que a proporção de idosos brasileiros esteja acima de 35%, superior ao indicador dos países ricos. (IBGE/dez.2016).</a:t>
            </a:r>
            <a:endParaRPr kumimoji="0" lang="pt-BR" sz="3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Resultado de imagem para CAPA DO IBGE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77491" y="318655"/>
            <a:ext cx="4936711" cy="55972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1"/>
          <p:cNvSpPr>
            <a:spLocks noChangeArrowheads="1"/>
          </p:cNvSpPr>
          <p:nvPr/>
        </p:nvSpPr>
        <p:spPr bwMode="auto">
          <a:xfrm>
            <a:off x="1052945" y="993211"/>
            <a:ext cx="9476510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Ainda de acordo com o IBGE, em Santa Catarina nos próximos 42 anos, vai quadruplicar o número de catarinenses acima de 70 anos. Essa parcela que em 2018 representa 5,8% do total da população, que é de 7 milhões de pessoas, vai passar a responder por 20,3% do montante de 9 milhões de habitantes em 2060. </a:t>
            </a:r>
            <a:endParaRPr kumimoji="0" lang="pt-BR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1"/>
          <p:cNvSpPr>
            <a:spLocks noChangeArrowheads="1"/>
          </p:cNvSpPr>
          <p:nvPr/>
        </p:nvSpPr>
        <p:spPr bwMode="auto">
          <a:xfrm>
            <a:off x="1011381" y="1066633"/>
            <a:ext cx="9559636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rgbClr val="151316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Segundo </a:t>
            </a:r>
            <a:r>
              <a:rPr kumimoji="0" lang="pt-BR" sz="3600" b="0" i="0" u="none" strike="noStrike" cap="none" normalizeH="0" baseline="0" dirty="0" err="1" smtClean="0">
                <a:ln>
                  <a:noFill/>
                </a:ln>
                <a:solidFill>
                  <a:srgbClr val="151316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Kalache</a:t>
            </a: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rgbClr val="151316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(2016)  </a:t>
            </a:r>
            <a:r>
              <a:rPr kumimoji="0" lang="pt-BR" sz="3600" b="1" i="0" u="none" strike="noStrike" cap="none" normalizeH="0" baseline="0" dirty="0" smtClean="0">
                <a:ln>
                  <a:noFill/>
                </a:ln>
                <a:solidFill>
                  <a:srgbClr val="151316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“</a:t>
            </a:r>
            <a:r>
              <a:rPr kumimoji="0" lang="pt-BR" sz="3600" b="1" i="1" u="none" strike="noStrike" cap="none" normalizeH="0" baseline="0" dirty="0" smtClean="0">
                <a:ln>
                  <a:noFill/>
                </a:ln>
                <a:solidFill>
                  <a:srgbClr val="151316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enquanto em países europeus o processo de envelhecimento da população aconteceu de forma lenta e somente depois de um enriquecimento das nações, na qual problemas de infraestrutura já estavam resolvidos, o mesmo não ocorreu por aqui”</a:t>
            </a:r>
            <a:endParaRPr kumimoji="0" lang="pt-BR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1"/>
          <p:cNvSpPr>
            <a:spLocks noChangeArrowheads="1"/>
          </p:cNvSpPr>
          <p:nvPr/>
        </p:nvSpPr>
        <p:spPr bwMode="auto">
          <a:xfrm>
            <a:off x="1011382" y="1239815"/>
            <a:ext cx="9532793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rgbClr val="151316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O envelhecimento da população brasileira é um grande desafio para todos nós, pois vivemos em um país na qual ainda temos diversos problemas estruturais para serem resolvidos, como o sistema de saúde público, que é deficitário, um ensino básico de baixa qualidade, entre outros. E isso se reflete na qualidade de vida dos idosos.</a:t>
            </a:r>
            <a:endParaRPr kumimoji="0" lang="pt-BR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1"/>
          <p:cNvSpPr>
            <a:spLocks noChangeArrowheads="1"/>
          </p:cNvSpPr>
          <p:nvPr/>
        </p:nvSpPr>
        <p:spPr bwMode="auto">
          <a:xfrm>
            <a:off x="1052945" y="792903"/>
            <a:ext cx="9376930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rgbClr val="151316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Este é, inclusive, um dos pontos principais levantados pelo relatório da OMS, que rejeita o estereótipo dos idosos como frágeis e dependentes, destacando que, enquanto algumas pessoas mais velhas exigirão cuidados e apoio, as populações idosas, em geral, são muito diversas e podem fazer várias contribuições para as famílias, comunidades e sociedade em geral.</a:t>
            </a:r>
            <a:endParaRPr kumimoji="0" lang="pt-BR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OMS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67891" y="-131619"/>
            <a:ext cx="6359236" cy="6359236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1"/>
          <p:cNvSpPr>
            <a:spLocks noChangeArrowheads="1"/>
          </p:cNvSpPr>
          <p:nvPr/>
        </p:nvSpPr>
        <p:spPr bwMode="auto">
          <a:xfrm>
            <a:off x="1039092" y="607102"/>
            <a:ext cx="8676408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t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t-BR" sz="36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Diante destes dados é de estrema relevância  a preocupação na implementação de políticas públicas   eficientes para este contingente populacional que venha de encontro aos direitos do idoso. 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t-BR" sz="36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 conscientização da importância da velhice  pode ser percebida no cenário </a:t>
            </a:r>
            <a:r>
              <a:rPr lang="pt-BR" sz="36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jurídico nacional</a:t>
            </a:r>
            <a:r>
              <a:rPr lang="pt-BR" sz="36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: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860192" y="418003"/>
            <a:ext cx="657103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36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Constituição Federal de 1988</a:t>
            </a:r>
            <a:endParaRPr lang="pt-BR" sz="36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Imagem 3" descr="capa-constituicao54e78bd768bb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39492" y="1025236"/>
            <a:ext cx="3449782" cy="5029199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1"/>
          <p:cNvSpPr>
            <a:spLocks noChangeArrowheads="1"/>
          </p:cNvSpPr>
          <p:nvPr/>
        </p:nvSpPr>
        <p:spPr bwMode="auto">
          <a:xfrm>
            <a:off x="1039090" y="911221"/>
            <a:ext cx="9547947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Artigo 230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3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“</a:t>
            </a:r>
            <a:r>
              <a:rPr kumimoji="0" lang="pt-BR" sz="36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A família, a sociedade e o Estado têm o dever de amparar as pessoas idosas, assegurando sua participação na comunidade, defendendo sua dignidade e bem-estar e garantindo-lhes o direito à vida</a:t>
            </a:r>
            <a:r>
              <a:rPr kumimoji="0" lang="pt-BR" sz="36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.”</a:t>
            </a:r>
            <a:endParaRPr kumimoji="0" lang="pt-BR" sz="3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0" y="336970"/>
            <a:ext cx="10598727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Na Pol</a:t>
            </a:r>
            <a:r>
              <a:rPr kumimoji="0" lang="pt-BR" sz="36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í</a:t>
            </a:r>
            <a:r>
              <a:rPr kumimoji="0" lang="pt-BR" sz="36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tica Nacional do Idoso, Lei 8.842/94					</a:t>
            </a:r>
            <a:endParaRPr kumimoji="0" lang="pt-BR" sz="3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Imagem 2" descr="Resultado de imagem para CAPA DA POLITICA NACIONAL DO IDOSO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14255" y="852777"/>
            <a:ext cx="5749636" cy="532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1"/>
          <p:cNvSpPr>
            <a:spLocks noChangeArrowheads="1"/>
          </p:cNvSpPr>
          <p:nvPr/>
        </p:nvSpPr>
        <p:spPr bwMode="auto">
          <a:xfrm>
            <a:off x="1094509" y="894125"/>
            <a:ext cx="9486900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Política Nacional do Idoso </a:t>
            </a: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estabelece, no </a:t>
            </a:r>
            <a:r>
              <a:rPr kumimoji="0" lang="pt-BR" sz="36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capítulo III</a:t>
            </a: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, </a:t>
            </a:r>
            <a:r>
              <a:rPr kumimoji="0" lang="pt-BR" sz="36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sobre a criação dos Conselhos de direitos da pessoa idosa nas três esferas de governo</a:t>
            </a: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, no que tange a sua organização e gestão, definindo-lhes a competência de supervisão, acompanhamento, fiscalização e avaliação da política nacional do idoso.</a:t>
            </a:r>
            <a:endParaRPr kumimoji="0" lang="pt-BR" sz="3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1"/>
          <p:cNvSpPr>
            <a:spLocks noChangeArrowheads="1"/>
          </p:cNvSpPr>
          <p:nvPr/>
        </p:nvSpPr>
        <p:spPr bwMode="auto">
          <a:xfrm>
            <a:off x="1025236" y="246916"/>
            <a:ext cx="9407237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E no Estatuto do Idoso, Lei 10.741 (BRASIL, 2003)</a:t>
            </a:r>
            <a:endParaRPr kumimoji="0" lang="pt-BR" sz="3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Imagem 2" descr="Resultado de imagem para CAPA do estatuto do idoso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48546" y="1440873"/>
            <a:ext cx="4294910" cy="46828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1"/>
          <p:cNvSpPr>
            <a:spLocks noChangeArrowheads="1"/>
          </p:cNvSpPr>
          <p:nvPr/>
        </p:nvSpPr>
        <p:spPr bwMode="auto">
          <a:xfrm>
            <a:off x="1025236" y="2297123"/>
            <a:ext cx="9393382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O art. 7º atribui aos </a:t>
            </a:r>
            <a:r>
              <a:rPr kumimoji="0" lang="pt-BR" sz="3600" b="1" i="0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Conselhos</a:t>
            </a: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o zelo pelo cumprimento dos direitos do idoso.</a:t>
            </a:r>
            <a:endParaRPr kumimoji="0" lang="pt-BR" sz="3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1"/>
          <p:cNvSpPr>
            <a:spLocks noChangeArrowheads="1"/>
          </p:cNvSpPr>
          <p:nvPr/>
        </p:nvSpPr>
        <p:spPr bwMode="auto">
          <a:xfrm>
            <a:off x="401781" y="0"/>
            <a:ext cx="10515600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pt-BR" sz="36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Mas deve-se destacar que a proteção à velhice já era reconhecida no artigo </a:t>
            </a:r>
            <a:r>
              <a:rPr lang="pt-BR" sz="36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XXV da Declaração Universal de Direitos Humanos, de 1948. </a:t>
            </a:r>
            <a:endParaRPr lang="pt-BR" sz="36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Imagem 2" descr="Resultado de imagem para capa da declaraÃ§Ã£o universal de direitos humanos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5980" y="1628686"/>
            <a:ext cx="5400040" cy="45227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1"/>
          <p:cNvSpPr>
            <a:spLocks noChangeArrowheads="1"/>
          </p:cNvSpPr>
          <p:nvPr/>
        </p:nvSpPr>
        <p:spPr bwMode="auto">
          <a:xfrm>
            <a:off x="1039090" y="321899"/>
            <a:ext cx="9362643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pt-BR" sz="36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“</a:t>
            </a:r>
            <a:r>
              <a:rPr kumimoji="0" lang="pt-BR" sz="36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Todo ser humano tem direito a um padrão de vida capaz de assegurar a si e a sua família saúde e bem estar, inclusive alimentação, vestuário, habitação, cuidados médicos e os serviços sociais indispensáveis, e direito à segurança em caso de desemprego, doença, invalidez, viuvez, velhice ou outros casos de perda de subsistência em circunstâncias fora de seu controle.</a:t>
            </a:r>
            <a:r>
              <a:rPr lang="pt-BR" sz="3600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”</a:t>
            </a:r>
            <a:endParaRPr kumimoji="0" lang="pt-BR" sz="3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1"/>
          <p:cNvSpPr>
            <a:spLocks noChangeArrowheads="1"/>
          </p:cNvSpPr>
          <p:nvPr/>
        </p:nvSpPr>
        <p:spPr bwMode="auto">
          <a:xfrm>
            <a:off x="1011382" y="547885"/>
            <a:ext cx="9432781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Dessa forma, sendo o </a:t>
            </a:r>
            <a:r>
              <a:rPr kumimoji="0" lang="pt-BR" sz="36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Conselho </a:t>
            </a: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previsto por lei, no âmbito das leis que regem a política nacional do idoso, entende-se </a:t>
            </a:r>
            <a:r>
              <a:rPr kumimoji="0" lang="pt-BR" sz="36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ser indispensável</a:t>
            </a: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pt-BR" sz="36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a sua implantação em cada</a:t>
            </a: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pt-BR" sz="36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município </a:t>
            </a: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para que os direitos de todas as pessoas idosas sejam assegurados, criando-se, assim, condições para promover sua autonomia, integração e participação efetiva na sociedade.</a:t>
            </a:r>
            <a:endParaRPr kumimoji="0" lang="pt-BR" sz="3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Resultado de imagem para LOGOMARCA DO CONSELHO MUNICIPAL DO IDOSO DE FLORIANÃPOLIS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53491" y="1039091"/>
            <a:ext cx="7495310" cy="49876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1"/>
          <p:cNvSpPr>
            <a:spLocks noChangeArrowheads="1"/>
          </p:cNvSpPr>
          <p:nvPr/>
        </p:nvSpPr>
        <p:spPr bwMode="auto">
          <a:xfrm>
            <a:off x="1025236" y="832950"/>
            <a:ext cx="9561802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Conceito: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3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Os Conselhos de </a:t>
            </a:r>
            <a:r>
              <a:rPr kumimoji="0" lang="pt-BR" sz="36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direitos da pessoa idosa</a:t>
            </a: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são órgãos criados por lei e devem integrar a estrutura do </a:t>
            </a:r>
            <a:r>
              <a:rPr kumimoji="0" lang="pt-BR" sz="36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Poder Executivo Estadual, Distrito Federal ou Municipal. </a:t>
            </a: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Como órgãos permanentes, paritários e deliberativos, (</a:t>
            </a:r>
            <a:r>
              <a:rPr kumimoji="0" lang="pt-BR" sz="36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art. 6º da Lei federal n. 8.842, de 04 de janeiro de 1994</a:t>
            </a: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) </a:t>
            </a:r>
            <a:endParaRPr kumimoji="0" lang="pt-BR" sz="3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1"/>
          <p:cNvSpPr>
            <a:spLocks noChangeArrowheads="1"/>
          </p:cNvSpPr>
          <p:nvPr/>
        </p:nvSpPr>
        <p:spPr bwMode="auto">
          <a:xfrm>
            <a:off x="1011382" y="600431"/>
            <a:ext cx="9432781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É</a:t>
            </a: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um </a:t>
            </a: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ó</a:t>
            </a: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rgão </a:t>
            </a:r>
            <a:r>
              <a:rPr kumimoji="0" lang="pt-BR" sz="36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normativo, fiscalizador e consultivo, autônomo de delibera</a:t>
            </a:r>
            <a:r>
              <a:rPr kumimoji="0" lang="pt-BR" sz="36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ç</a:t>
            </a:r>
            <a:r>
              <a:rPr kumimoji="0" lang="pt-BR" sz="36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ão coletiva, de composição paritária</a:t>
            </a: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entre os representantes do governo e da sociedade civil. </a:t>
            </a:r>
          </a:p>
          <a:p>
            <a:pPr algn="just" defTabSz="914400" fontAlgn="base">
              <a:spcBef>
                <a:spcPct val="0"/>
              </a:spcBef>
              <a:spcAft>
                <a:spcPct val="0"/>
              </a:spcAft>
            </a:pPr>
            <a:r>
              <a:rPr lang="pt-BR" sz="36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Formulador de políticas e controlador das ações de atendimento ao idoso, vinculado administrativa e financeiramente  à  Secretaria  Municipal de Assistência.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3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Rectangle 1"/>
          <p:cNvSpPr>
            <a:spLocks noChangeArrowheads="1"/>
          </p:cNvSpPr>
          <p:nvPr/>
        </p:nvSpPr>
        <p:spPr bwMode="auto">
          <a:xfrm>
            <a:off x="1467530" y="2232999"/>
            <a:ext cx="853650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Vejamos  então o sentido do seu car</a:t>
            </a: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á</a:t>
            </a: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ter:</a:t>
            </a:r>
            <a:endParaRPr kumimoji="0" lang="pt-BR" sz="3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1"/>
          <p:cNvSpPr>
            <a:spLocks noChangeArrowheads="1"/>
          </p:cNvSpPr>
          <p:nvPr/>
        </p:nvSpPr>
        <p:spPr bwMode="auto">
          <a:xfrm>
            <a:off x="1039091" y="515770"/>
            <a:ext cx="9415463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1" i="0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Deliberativo</a:t>
            </a: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- Tem autoridade e competência para intervir, formular, propor alterações, acompanhar e avaliar as políticas públicas e ações privadas destinadas ao atendimento e defesa dos direitos da pessoa idosa.</a:t>
            </a:r>
            <a:endParaRPr kumimoji="0" lang="pt-BR" sz="3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1" i="0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Normativo</a:t>
            </a: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- Estabelece normas/regras mediante expedição de pareceres e resoluções.</a:t>
            </a:r>
            <a:endParaRPr kumimoji="0" lang="pt-BR" sz="3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Rectangle 1"/>
          <p:cNvSpPr>
            <a:spLocks noChangeArrowheads="1"/>
          </p:cNvSpPr>
          <p:nvPr/>
        </p:nvSpPr>
        <p:spPr bwMode="auto">
          <a:xfrm>
            <a:off x="1052945" y="320168"/>
            <a:ext cx="9376497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1" i="0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Fiscalizador</a:t>
            </a: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– Controlando a execução da política de atendimento ao idoso dos órgãos governamentais e não governamentais, que constituem e disponibilizam a rede de serviços e recursos em consonância com a Política Municipal do Idoso e o Estatuto do idoso.</a:t>
            </a:r>
            <a:endParaRPr kumimoji="0" lang="pt-BR" sz="3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1" i="0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Consultivo</a:t>
            </a: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- Emitindo pareceres sobre as consultas que a ele for dirigida após aprovação em Plenária.</a:t>
            </a:r>
            <a:endParaRPr kumimoji="0" lang="pt-BR" sz="3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Rectangle 1"/>
          <p:cNvSpPr>
            <a:spLocks noChangeArrowheads="1"/>
          </p:cNvSpPr>
          <p:nvPr/>
        </p:nvSpPr>
        <p:spPr bwMode="auto">
          <a:xfrm>
            <a:off x="1052945" y="549810"/>
            <a:ext cx="9391218" cy="550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1" i="0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Paritário</a:t>
            </a: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- Significa que o Conselho deve ser constituído por igual número de representantes do governo e de organizações representativas da sociedade civil local, e deve ser composto por:</a:t>
            </a: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1" i="0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Comissões Permanentes:</a:t>
            </a: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têm funções específicas. São responsáveis por uma determinada área oferecendo subsídios através de propostas, de resoluções, pareceres, recomendações que são levadas </a:t>
            </a:r>
            <a:r>
              <a:rPr kumimoji="0" lang="pt-BR" sz="3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em plenária</a:t>
            </a: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para serem votadas, possibilitando ao Conselho uma atuação mais concreta. </a:t>
            </a: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Resultado de imagem para CONSELHO ESTADUAL DO IDOSO FOTO DE PLENARIA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39092" y="568036"/>
            <a:ext cx="9365672" cy="55556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Rectangle 1"/>
          <p:cNvSpPr>
            <a:spLocks noChangeArrowheads="1"/>
          </p:cNvSpPr>
          <p:nvPr/>
        </p:nvSpPr>
        <p:spPr bwMode="auto">
          <a:xfrm>
            <a:off x="1011381" y="1133084"/>
            <a:ext cx="9376064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Com essas características, os Conselhos constituem </a:t>
            </a:r>
            <a:r>
              <a:rPr kumimoji="0" lang="pt-BR" sz="3600" b="1" i="0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espaços propícios de democracia participativa</a:t>
            </a: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que funcionam como mecanismos de controle social e que buscam interagir com os gestores públicos para a implementação de políticas públicas garantidoras dos direitos das pessoas idosas.</a:t>
            </a:r>
            <a:endParaRPr kumimoji="0" lang="pt-BR" sz="3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Rectangle 1"/>
          <p:cNvSpPr>
            <a:spLocks noChangeArrowheads="1"/>
          </p:cNvSpPr>
          <p:nvPr/>
        </p:nvSpPr>
        <p:spPr bwMode="auto">
          <a:xfrm>
            <a:off x="0" y="903726"/>
            <a:ext cx="10418618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	Competências do Conselho Municipal do 					Idoso (CMI)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3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1" defTabSz="91440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	Zelar </a:t>
            </a:r>
          </a:p>
          <a:p>
            <a:pPr lvl="1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pt-BR" sz="3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ea typeface="Calibri" pitchFamily="34" charset="0"/>
              <a:cs typeface="Arial" pitchFamily="34" charset="0"/>
            </a:endParaRPr>
          </a:p>
          <a:p>
            <a:pPr lvl="1" defTabSz="91440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pt-BR" sz="36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Propor, opinar e acompanhar.</a:t>
            </a:r>
          </a:p>
          <a:p>
            <a:pPr lvl="1" defTabSz="91440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endParaRPr lang="pt-BR" sz="36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lvl="1" defTabSz="91440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pt-BR" sz="3600" dirty="0" smtClean="0">
                <a:solidFill>
                  <a:schemeClr val="bg1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F</a:t>
            </a: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ormular, acompanhar, fiscalizar e</a:t>
            </a:r>
            <a:r>
              <a:rPr kumimoji="0" lang="pt-BR" sz="36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				</a:t>
            </a: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avaliar. </a:t>
            </a:r>
            <a:endParaRPr kumimoji="0" lang="pt-BR" sz="3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Rectangle 1"/>
          <p:cNvSpPr>
            <a:spLocks noChangeArrowheads="1"/>
          </p:cNvSpPr>
          <p:nvPr/>
        </p:nvSpPr>
        <p:spPr bwMode="auto">
          <a:xfrm>
            <a:off x="969818" y="100321"/>
            <a:ext cx="9448800" cy="6186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Fazer cumprir as normas constitucionais e legais referentes à pessoa idosa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endParaRPr kumimoji="0" lang="pt-BR" sz="3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ea typeface="Calibri" pitchFamily="34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Denunciar à autoridade competente e ao Ministério Público o descumprimento de qualquer um dos dispositivos legais.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endParaRPr kumimoji="0" lang="pt-BR" sz="3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ea typeface="Calibri" pitchFamily="34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Inscrever e fiscalizar o funcionamento de Instituições de Longa Permanência (</a:t>
            </a:r>
            <a:r>
              <a:rPr kumimoji="0" lang="pt-BR" sz="36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ILPIs</a:t>
            </a: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) ou instituições congêneres existentes no respectivo município.</a:t>
            </a:r>
            <a:endParaRPr kumimoji="0" lang="pt-BR" sz="3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Rectangle 1"/>
          <p:cNvSpPr>
            <a:spLocks noChangeArrowheads="1"/>
          </p:cNvSpPr>
          <p:nvPr/>
        </p:nvSpPr>
        <p:spPr bwMode="auto">
          <a:xfrm>
            <a:off x="983672" y="1097685"/>
            <a:ext cx="9421091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Receber e encaminhar aos órgãos competentes as petições, denúncias e reclamações.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endParaRPr kumimoji="0" lang="pt-BR" sz="3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ea typeface="Calibri" pitchFamily="34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Propor, incentivar e apoiar a realização de eventos, estudos e pesquisas.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endParaRPr kumimoji="0" lang="pt-BR" sz="3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ea typeface="Calibri" pitchFamily="34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Incentivar a criação do Fundo Municipal do Idoso.</a:t>
            </a:r>
            <a:endParaRPr kumimoji="0" lang="pt-BR" sz="3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Rectangle 1"/>
          <p:cNvSpPr>
            <a:spLocks noChangeArrowheads="1"/>
          </p:cNvSpPr>
          <p:nvPr/>
        </p:nvSpPr>
        <p:spPr bwMode="auto">
          <a:xfrm>
            <a:off x="1066800" y="128022"/>
            <a:ext cx="9394338" cy="6186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Elaborar seu regimento interno.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endParaRPr kumimoji="0" lang="pt-BR" sz="3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ea typeface="Calibri" pitchFamily="34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Participar ativamente da elaboração das peças orçamentárias municipais.</a:t>
            </a:r>
            <a:r>
              <a:rPr lang="pt-BR" sz="3600" dirty="0" smtClean="0">
                <a:solidFill>
                  <a:schemeClr val="bg1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endParaRPr kumimoji="0" lang="pt-BR" sz="3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ea typeface="Calibri" pitchFamily="34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Divulgar os direitos da pessoa idosa, bem como os mecanismos que asseguram tais direitos.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endParaRPr kumimoji="0" lang="pt-BR" sz="3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ea typeface="Calibri" pitchFamily="34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Organizar e realizar a Conferência de Direitos da Pessoa Idosa.</a:t>
            </a:r>
            <a:endParaRPr kumimoji="0" lang="pt-BR" sz="3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Rectangle 1"/>
          <p:cNvSpPr>
            <a:spLocks noChangeArrowheads="1"/>
          </p:cNvSpPr>
          <p:nvPr/>
        </p:nvSpPr>
        <p:spPr bwMode="auto">
          <a:xfrm>
            <a:off x="341059" y="584431"/>
            <a:ext cx="10160686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Procedimentos para cria</a:t>
            </a:r>
            <a:r>
              <a:rPr kumimoji="0" lang="pt-BR" sz="36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ç</a:t>
            </a:r>
            <a:r>
              <a:rPr kumimoji="0" lang="pt-BR" sz="36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ão do Conselho municipal</a:t>
            </a:r>
            <a:endParaRPr kumimoji="0" lang="pt-BR" sz="3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Imagem 2" descr="Resultado de imagem para imagens de um conselho de idosos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75520" y="1956816"/>
            <a:ext cx="5400040" cy="4052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Rectangle 1"/>
          <p:cNvSpPr>
            <a:spLocks noChangeArrowheads="1"/>
          </p:cNvSpPr>
          <p:nvPr/>
        </p:nvSpPr>
        <p:spPr bwMode="auto">
          <a:xfrm>
            <a:off x="249390" y="202606"/>
            <a:ext cx="10415588" cy="6186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Espera-se que o processo de criação e de implementação do </a:t>
            </a:r>
            <a:r>
              <a:rPr kumimoji="0" lang="pt-BR" sz="36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Conselho Municipal do Idoso</a:t>
            </a: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seja, desde o início, liderado pelo chefe do poder público municipal.</a:t>
            </a:r>
            <a:endParaRPr kumimoji="0" lang="pt-BR" sz="3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Contudo, na omissão do Prefeito, qualquer pessoa ou entidades da sociedade civil, isoladamente ou em conjunto, podem tomar a iniciativa para a criação do Conselho Municipal do Idoso, motivando sua comunidade e os agentes públicos, propondo e promovendo ações nesse sentido.</a:t>
            </a:r>
            <a:endParaRPr kumimoji="0" lang="pt-BR" sz="3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Rectangle 1"/>
          <p:cNvSpPr>
            <a:spLocks noChangeArrowheads="1"/>
          </p:cNvSpPr>
          <p:nvPr/>
        </p:nvSpPr>
        <p:spPr bwMode="auto">
          <a:xfrm>
            <a:off x="789727" y="838155"/>
            <a:ext cx="10329863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Passos para criação do Conselho municipal: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pt-BR" sz="3600" b="1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Elaboração de um Anteprojeto de Lei, a iniciativa pode ser do próprio executivo municipal, de entidades representativas da sociedade civil ou de munícipes. Independentemente da origem do movimento, deve haver uma </a:t>
            </a:r>
            <a:r>
              <a:rPr kumimoji="0" lang="pt-BR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mobilização da comunidade.</a:t>
            </a:r>
            <a:endParaRPr kumimoji="0" lang="pt-BR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Rectangle 1"/>
          <p:cNvSpPr>
            <a:spLocks noChangeArrowheads="1"/>
          </p:cNvSpPr>
          <p:nvPr/>
        </p:nvSpPr>
        <p:spPr bwMode="auto">
          <a:xfrm>
            <a:off x="983672" y="466680"/>
            <a:ext cx="9360477" cy="550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Se o movimento em prol da cria</a:t>
            </a: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ç</a:t>
            </a: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ão do CMI não tiver partido do executivo municipal, seus l</a:t>
            </a: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í</a:t>
            </a: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deres deverão procurar envolver, nesta mobiliza</a:t>
            </a: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ç</a:t>
            </a: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ão inicial, representantes da Câmara de Vereadores e do Executivo Municipal, compromissando-os com o projeto de cria</a:t>
            </a: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ç</a:t>
            </a: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ão do Conselho Municipal do Idoso.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endParaRPr lang="pt-BR" sz="3200" dirty="0" smtClean="0"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Recomenda-se que o anteprojeto de cria</a:t>
            </a: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ç</a:t>
            </a: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ão do Conselho j</a:t>
            </a: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á</a:t>
            </a: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contenha disposi</a:t>
            </a: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ç</a:t>
            </a: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ão sobre a institui</a:t>
            </a: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ç</a:t>
            </a: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ão do Fundo Municipal do Idoso (FMI).</a:t>
            </a: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ChangeArrowheads="1"/>
          </p:cNvSpPr>
          <p:nvPr/>
        </p:nvSpPr>
        <p:spPr bwMode="auto">
          <a:xfrm>
            <a:off x="831273" y="1243238"/>
            <a:ext cx="9670040" cy="42473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É</a:t>
            </a: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importante, que as entidades e as pessoas envolvidas na mobiliza</a:t>
            </a: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ç</a:t>
            </a: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ão de cria</a:t>
            </a: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ç</a:t>
            </a: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ão do Conselho sensibilizem a sociedade e o poder p</a:t>
            </a: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ú</a:t>
            </a: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blico para a necessidade de cria</a:t>
            </a: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ç</a:t>
            </a: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ão desse fundo especial para capta</a:t>
            </a: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ç</a:t>
            </a: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ão de recursos financeiros com destina</a:t>
            </a: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ç</a:t>
            </a: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ão exclusiva a atendimento </a:t>
            </a: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à</a:t>
            </a: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pessoa idosa.</a:t>
            </a:r>
            <a:endParaRPr kumimoji="0" lang="pt-BR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Rectangle 1"/>
          <p:cNvSpPr>
            <a:spLocks noChangeArrowheads="1"/>
          </p:cNvSpPr>
          <p:nvPr/>
        </p:nvSpPr>
        <p:spPr bwMode="auto">
          <a:xfrm>
            <a:off x="1052945" y="224936"/>
            <a:ext cx="9365672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O que fazer ap</a:t>
            </a:r>
            <a:r>
              <a:rPr kumimoji="0" lang="pt-BR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ó</a:t>
            </a:r>
            <a:r>
              <a:rPr kumimoji="0" lang="pt-BR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s a aprova</a:t>
            </a:r>
            <a:r>
              <a:rPr kumimoji="0" lang="pt-BR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ç</a:t>
            </a:r>
            <a:r>
              <a:rPr kumimoji="0" lang="pt-BR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ão do Conselho?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Uma vez aprovado, o anteprojeto transforma-se em lei.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pt-BR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Para a escolha da representa</a:t>
            </a: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ç</a:t>
            </a: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ão </a:t>
            </a:r>
            <a:r>
              <a:rPr kumimoji="0" lang="pt-BR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não governamental</a:t>
            </a: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, ser</a:t>
            </a: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á</a:t>
            </a: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organizado um F</a:t>
            </a: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ó</a:t>
            </a: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rum que eleger</a:t>
            </a: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á</a:t>
            </a: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as entidades que farão parte do Conselho.</a:t>
            </a:r>
            <a:endParaRPr kumimoji="0" lang="pt-BR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Rectangle 1"/>
          <p:cNvSpPr>
            <a:spLocks noChangeArrowheads="1"/>
          </p:cNvSpPr>
          <p:nvPr/>
        </p:nvSpPr>
        <p:spPr bwMode="auto">
          <a:xfrm>
            <a:off x="914395" y="234237"/>
            <a:ext cx="9644063" cy="6001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Esse processo eletivo deve ser amplamente divulgado e totalmente transparente.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Por </a:t>
            </a:r>
            <a:r>
              <a:rPr kumimoji="0" lang="pt-BR" sz="3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Decreto ou Portaria Municipal</a:t>
            </a: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, os representantes governamentais (escolhidos dentre servidores das áreas governamentais apontadas na Lei) e os representantes da sociedade civil eleitos.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Uma vez determinada a data da instalação do CMI, recomenda-se que o ato seja amplamente divulgado, visando dar conhecimento à comunidade local da sua existência.</a:t>
            </a: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Rectangle 1"/>
          <p:cNvSpPr>
            <a:spLocks noChangeArrowheads="1"/>
          </p:cNvSpPr>
          <p:nvPr/>
        </p:nvSpPr>
        <p:spPr bwMode="auto">
          <a:xfrm>
            <a:off x="1136073" y="241236"/>
            <a:ext cx="9290338" cy="6001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pt-BR" sz="3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Instalação do Conselho: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Após instalação e posse do Conselho e eleita, pelos conselheiros, sua diretoria, deve ser convocada, no mesmo ato, uma reunião de trabalho para discutir e elaborar o </a:t>
            </a:r>
            <a:r>
              <a:rPr kumimoji="0" lang="pt-BR" sz="3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Regimento Interno</a:t>
            </a: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pt-BR" sz="3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Regimento Interno</a:t>
            </a: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é o conjunto de normas que disciplinam e regulamentam o funcionamento, organização e composição do Conselho Municipal. </a:t>
            </a: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Rectangle 1"/>
          <p:cNvSpPr>
            <a:spLocks noChangeArrowheads="1"/>
          </p:cNvSpPr>
          <p:nvPr/>
        </p:nvSpPr>
        <p:spPr bwMode="auto">
          <a:xfrm>
            <a:off x="1136075" y="2011417"/>
            <a:ext cx="9407237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O Regimento Interno detalhará os aspectos já mencionados na lei.</a:t>
            </a:r>
            <a:endParaRPr kumimoji="0" lang="pt-BR" sz="3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Rectangle 1"/>
          <p:cNvSpPr>
            <a:spLocks noChangeArrowheads="1"/>
          </p:cNvSpPr>
          <p:nvPr/>
        </p:nvSpPr>
        <p:spPr bwMode="auto">
          <a:xfrm>
            <a:off x="1052945" y="1123579"/>
            <a:ext cx="9324109" cy="3139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Estrutura do Conselho: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Tanto a estrutura do Conselho como suas atribui</a:t>
            </a: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ç</a:t>
            </a: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ões devem ser definidas no Regimento Interno.</a:t>
            </a:r>
            <a:r>
              <a:rPr kumimoji="0" lang="pt-B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endParaRPr kumimoji="0" lang="pt-BR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Rectangle 1"/>
          <p:cNvSpPr>
            <a:spLocks noChangeArrowheads="1"/>
          </p:cNvSpPr>
          <p:nvPr/>
        </p:nvSpPr>
        <p:spPr bwMode="auto">
          <a:xfrm>
            <a:off x="1066799" y="820480"/>
            <a:ext cx="9362209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Organiza</a:t>
            </a:r>
            <a:r>
              <a:rPr kumimoji="0" lang="pt-BR" sz="36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ç</a:t>
            </a:r>
            <a:r>
              <a:rPr kumimoji="0" lang="pt-BR" sz="36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ão das comissões permanentes e grupos tem</a:t>
            </a:r>
            <a:r>
              <a:rPr kumimoji="0" lang="pt-BR" sz="36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á</a:t>
            </a:r>
            <a:r>
              <a:rPr kumimoji="0" lang="pt-BR" sz="36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ticos.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3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As comissões têm car</a:t>
            </a: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á</a:t>
            </a: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ter permanente e são organizadas de modo a facilitar os trabalhos por meio da distribui</a:t>
            </a: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ç</a:t>
            </a: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ão de tarefas e do agrupamento dos conselheiros por tipo de conhecimento t</a:t>
            </a: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é</a:t>
            </a: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cnico e afinidade. </a:t>
            </a:r>
            <a:endParaRPr kumimoji="0" lang="pt-BR" sz="3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Rectangle 1"/>
          <p:cNvSpPr>
            <a:spLocks noChangeArrowheads="1"/>
          </p:cNvSpPr>
          <p:nvPr/>
        </p:nvSpPr>
        <p:spPr bwMode="auto">
          <a:xfrm>
            <a:off x="1025236" y="852511"/>
            <a:ext cx="9389918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Sugere-se que haja pelo menos as seguintes comissões: </a:t>
            </a:r>
            <a:r>
              <a:rPr kumimoji="0" lang="pt-BR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Comissão de Políticas Públicas, Comissão de Normas; Comissão de Orçamento e Finanças </a:t>
            </a: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</a:t>
            </a:r>
            <a:endParaRPr kumimoji="0" lang="pt-BR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Cada Conselheiro deve participar de pelo menos uma Comissão. Em cada comissão sugere-se haver representantes governamentais e não governamentais.</a:t>
            </a:r>
            <a:endParaRPr kumimoji="0" lang="pt-BR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997527" y="1013060"/>
            <a:ext cx="9460922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Infraestrutura financeira e logística.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Cabe ao poder público municipal garantir os recursos, providenciar instalações fixas e adequadas para seu funcionamento, devendo ser assegurados na própria lei de criação dos Conselhos</a:t>
            </a:r>
            <a:r>
              <a:rPr kumimoji="0" lang="pt-B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</a:t>
            </a:r>
            <a:endParaRPr kumimoji="0" lang="pt-B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Rectangle 1"/>
          <p:cNvSpPr>
            <a:spLocks noChangeArrowheads="1"/>
          </p:cNvSpPr>
          <p:nvPr/>
        </p:nvSpPr>
        <p:spPr bwMode="auto">
          <a:xfrm>
            <a:off x="1080654" y="1571605"/>
            <a:ext cx="9320213" cy="3139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Municípios de pequeno porte poderão, eventualmente, organizar uma </a:t>
            </a:r>
            <a:r>
              <a:rPr kumimoji="0" lang="pt-BR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Secretaria dos Conselhos</a:t>
            </a: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, com infraestrutura adequada para atender conjuntamente outros Conselhos existentes</a:t>
            </a:r>
            <a:r>
              <a:rPr kumimoji="0" lang="pt-B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</a:t>
            </a:r>
            <a:endParaRPr kumimoji="0" lang="pt-BR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Rectangle 1"/>
          <p:cNvSpPr>
            <a:spLocks noChangeArrowheads="1"/>
          </p:cNvSpPr>
          <p:nvPr/>
        </p:nvSpPr>
        <p:spPr bwMode="auto">
          <a:xfrm>
            <a:off x="845127" y="358048"/>
            <a:ext cx="9739746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Da Representação: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Integrantes do Conselho</a:t>
            </a:r>
            <a:endParaRPr kumimoji="0" lang="pt-BR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Um Conselho municipal de direitos da pessoa idosa é integrado, </a:t>
            </a:r>
            <a:r>
              <a:rPr kumimoji="0" lang="pt-BR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paritariamente, por órgãos governamentais  e não governamentais</a:t>
            </a: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Os primeiros são indicados pelo Prefeito e os últimos são escolhidos em Fórum Eletivo, convocado por meio de edital público.</a:t>
            </a:r>
            <a:endParaRPr kumimoji="0" lang="pt-BR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Rectangle 1"/>
          <p:cNvSpPr>
            <a:spLocks noChangeArrowheads="1"/>
          </p:cNvSpPr>
          <p:nvPr/>
        </p:nvSpPr>
        <p:spPr bwMode="auto">
          <a:xfrm>
            <a:off x="831272" y="591011"/>
            <a:ext cx="9725891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Cada um desses órgãos públicos e das entidades privadas indica duas pessoas, sendo uma na qualidade de </a:t>
            </a:r>
            <a:r>
              <a:rPr kumimoji="0" lang="pt-BR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conselheiro titular</a:t>
            </a: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e </a:t>
            </a:r>
            <a:r>
              <a:rPr kumimoji="0" lang="pt-BR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conselheiro suplente</a:t>
            </a: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Composição do Conselho: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Presidente e Vice-Presidente</a:t>
            </a:r>
            <a:endParaRPr kumimoji="0" lang="pt-BR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Secretária Executiva – </a:t>
            </a: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vinculada administrativamente ao executivo</a:t>
            </a:r>
            <a:endParaRPr kumimoji="0" lang="pt-BR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Rectangle 1"/>
          <p:cNvSpPr>
            <a:spLocks noChangeArrowheads="1"/>
          </p:cNvSpPr>
          <p:nvPr/>
        </p:nvSpPr>
        <p:spPr bwMode="auto">
          <a:xfrm>
            <a:off x="817418" y="101820"/>
            <a:ext cx="9698182" cy="6186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Podem ser eleitos presidente e vice-presidente qualquer membro titular do Conselho, nos termos definidos no Regimento Interno.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Mandato dos conselheiros duração e recomendações:</a:t>
            </a:r>
            <a:endParaRPr kumimoji="0" lang="pt-BR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O mandato dos conselheiros é definido na lei de criação do Conselho; portanto sua duração deve estar de acordo com o que é definido nesta lei.</a:t>
            </a:r>
            <a:endParaRPr kumimoji="0" lang="pt-BR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Rectangle 1"/>
          <p:cNvSpPr>
            <a:spLocks noChangeArrowheads="1"/>
          </p:cNvSpPr>
          <p:nvPr/>
        </p:nvSpPr>
        <p:spPr bwMode="auto">
          <a:xfrm>
            <a:off x="1163782" y="1193807"/>
            <a:ext cx="9461356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Papel e atribuições dos conselheiros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pt-BR" sz="3600" b="1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Os Conselhos municipais são </a:t>
            </a:r>
            <a:r>
              <a:rPr kumimoji="0" lang="pt-BR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órgãos criados por lei municipal,</a:t>
            </a: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estão vinculados administrativamente à estrutura do executivo municipal que deve fornecer-lhe todo o apoio administrativo e financeiro. </a:t>
            </a:r>
            <a:endParaRPr kumimoji="0" lang="pt-BR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955963" y="1094508"/>
            <a:ext cx="9545781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3600" b="1" dirty="0" smtClean="0">
                <a:solidFill>
                  <a:srgbClr val="000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Contudo, têm autonomia nas decisões, não devendo subordinar-se aos prefeitos, partidos políticos e nem ter caráter clientelístico.</a:t>
            </a:r>
          </a:p>
          <a:p>
            <a:pPr lvl="0" algn="just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pt-BR" sz="3600" dirty="0" smtClean="0">
              <a:latin typeface="Arial" pitchFamily="34" charset="0"/>
              <a:cs typeface="Arial" pitchFamily="34" charset="0"/>
            </a:endParaRPr>
          </a:p>
          <a:p>
            <a:pPr lvl="0" algn="just" defTabSz="914400" eaLnBrk="0" fontAlgn="base" hangingPunct="0">
              <a:spcBef>
                <a:spcPct val="0"/>
              </a:spcBef>
              <a:spcAft>
                <a:spcPct val="0"/>
              </a:spcAft>
              <a:tabLst>
                <a:tab pos="4489450" algn="l"/>
              </a:tabLst>
            </a:pPr>
            <a:r>
              <a:rPr lang="pt-BR" sz="3600" dirty="0" smtClean="0">
                <a:solidFill>
                  <a:srgbClr val="000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O papel do conselheiro é zelar pelos direitos da pessoa idosa. </a:t>
            </a:r>
            <a:endParaRPr lang="pt-BR" sz="36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Rectangle 1"/>
          <p:cNvSpPr>
            <a:spLocks noChangeArrowheads="1"/>
          </p:cNvSpPr>
          <p:nvPr/>
        </p:nvSpPr>
        <p:spPr bwMode="auto">
          <a:xfrm>
            <a:off x="1122218" y="1545245"/>
            <a:ext cx="9221931" cy="3693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Na prática, as atribuições dos conselheiros estão relacionadas com o processo de opinar, discutir, debater e decidir, por meio de seu voto, sobre as questões que forem submetidas ao plenário.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Rectangle 1"/>
          <p:cNvSpPr>
            <a:spLocks noChangeArrowheads="1"/>
          </p:cNvSpPr>
          <p:nvPr/>
        </p:nvSpPr>
        <p:spPr bwMode="auto">
          <a:xfrm>
            <a:off x="1025237" y="603798"/>
            <a:ext cx="9531927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pt-BR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Perfil do conselheiro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A atividade de um conselheiro é isenta de qualquer tipo de remuneração.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É indispensável que ele tenha comprometimento com a causa da pessoa idosa.</a:t>
            </a: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129088" algn="l"/>
              </a:tabLst>
            </a:pP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Devem estar dispostos a serem porta-vozes da defesa e da promoção dos direitos da pessoa idosa.</a:t>
            </a: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Rectangle 1"/>
          <p:cNvSpPr>
            <a:spLocks noChangeArrowheads="1"/>
          </p:cNvSpPr>
          <p:nvPr/>
        </p:nvSpPr>
        <p:spPr bwMode="auto">
          <a:xfrm>
            <a:off x="1052944" y="1411104"/>
            <a:ext cx="9476943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Espera-se que cada conselheiro tenha postura ética e de defesa dos interesses públicos e coletivos, jamais em favorecimento </a:t>
            </a:r>
            <a:r>
              <a:rPr kumimoji="0" lang="pt-BR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próprio ou político-partidário</a:t>
            </a: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</a:t>
            </a:r>
            <a:endParaRPr kumimoji="0" lang="pt-BR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Rectangle 1"/>
          <p:cNvSpPr>
            <a:spLocks noChangeArrowheads="1"/>
          </p:cNvSpPr>
          <p:nvPr/>
        </p:nvSpPr>
        <p:spPr bwMode="auto">
          <a:xfrm>
            <a:off x="983673" y="549530"/>
            <a:ext cx="9587346" cy="56630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Da Legislação: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Constituição da República Federativa do Brasil.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endParaRPr kumimoji="0" lang="pt-BR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Lei federal n. 8.842, de 04 de janeiro de 1994 (Política Nacional do Idoso</a:t>
            </a:r>
            <a:r>
              <a:rPr kumimoji="0" lang="pt-BR" sz="32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regulamentada pelo Decreto federal n. 1.948, de 03 de julho de 1996.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endParaRPr kumimoji="0" lang="pt-BR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Lei federal n. 10.741, de 01 de outubro de 2003 (Estatuto do Idoso).</a:t>
            </a: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Rectangle 1"/>
          <p:cNvSpPr>
            <a:spLocks noChangeArrowheads="1"/>
          </p:cNvSpPr>
          <p:nvPr/>
        </p:nvSpPr>
        <p:spPr bwMode="auto">
          <a:xfrm>
            <a:off x="1122218" y="1749659"/>
            <a:ext cx="9507681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Lei estadual n. 11.436, de 07 de junho de 2000 e Decreto estadual n. 3.514, de 29 de novembro de 2001, que tratam da Política Estadual do Idoso.</a:t>
            </a:r>
            <a:endParaRPr kumimoji="0" lang="pt-BR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7" name="Rectangle 1"/>
          <p:cNvSpPr>
            <a:spLocks noChangeArrowheads="1"/>
          </p:cNvSpPr>
          <p:nvPr/>
        </p:nvSpPr>
        <p:spPr bwMode="auto">
          <a:xfrm>
            <a:off x="942108" y="109254"/>
            <a:ext cx="9702079" cy="62940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>
                <a:tab pos="2528888" algn="l"/>
              </a:tabLst>
            </a:pP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Embora a legislação brasileira seja bastante pródiga na positivação dos direitos aos idosos, sua efetivação é ainda precária.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2528888" algn="l"/>
              </a:tabLst>
            </a:pPr>
            <a:endParaRPr lang="pt-BR" sz="1600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2528888" algn="l"/>
              </a:tabLst>
            </a:pPr>
            <a:endParaRPr kumimoji="0" lang="pt-BR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528888" algn="l"/>
              </a:tabLst>
            </a:pPr>
            <a:r>
              <a:rPr kumimoji="0" lang="pt-B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	</a:t>
            </a:r>
            <a:endParaRPr kumimoji="0" lang="pt-BR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528888" algn="l"/>
              </a:tabLst>
            </a:pP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Desta forma vemos a importância da existência de Conselhos Municipais do Idoso em todos os municípios catarinenses, como mecanismos de </a:t>
            </a:r>
            <a:r>
              <a:rPr kumimoji="0" lang="pt-BR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fortalecimento da participação democrática da população </a:t>
            </a: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na formulação e na implementação de políticas públicas.</a:t>
            </a:r>
            <a:endParaRPr kumimoji="0" lang="pt-BR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5" name="Rectangle 1"/>
          <p:cNvSpPr>
            <a:spLocks noChangeArrowheads="1"/>
          </p:cNvSpPr>
          <p:nvPr/>
        </p:nvSpPr>
        <p:spPr bwMode="auto">
          <a:xfrm>
            <a:off x="955963" y="1791108"/>
            <a:ext cx="9588211" cy="3693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Os atos institucionais e as decisões </a:t>
            </a: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dos Conselhos são formalizados por meio de </a:t>
            </a:r>
            <a:r>
              <a:rPr kumimoji="0" lang="pt-BR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Resoluções, </a:t>
            </a: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com indicação nas Atas das sessões plenárias que lhes deram origem.</a:t>
            </a:r>
            <a:endParaRPr kumimoji="0" lang="pt-BR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As Resoluções devem receber ampla publicidade.</a:t>
            </a:r>
            <a:endParaRPr kumimoji="0" lang="pt-BR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Rectangle 1"/>
          <p:cNvSpPr>
            <a:spLocks noChangeArrowheads="1"/>
          </p:cNvSpPr>
          <p:nvPr/>
        </p:nvSpPr>
        <p:spPr bwMode="auto">
          <a:xfrm>
            <a:off x="748145" y="577539"/>
            <a:ext cx="9738880" cy="4801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ORIENTAÇÕES FINAIS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pt-BR" sz="3600" b="1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A construção de condições jurídicas e políticas de promoção e defesa dos direitos da pessoa idosa não se dá apenas com leis. Depende, também, da mobilização tanto dos gestores públicos como da sociedade civil organizada.</a:t>
            </a:r>
            <a:endParaRPr kumimoji="0" lang="pt-BR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3" name="Rectangle 1"/>
          <p:cNvSpPr>
            <a:spLocks noChangeArrowheads="1"/>
          </p:cNvSpPr>
          <p:nvPr/>
        </p:nvSpPr>
        <p:spPr bwMode="auto">
          <a:xfrm>
            <a:off x="1066799" y="429727"/>
            <a:ext cx="9545783" cy="550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Essa mobilização conjunta deve atuar na</a:t>
            </a: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:</a:t>
            </a: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criação e efetiva implantação de políticas municipais da pessoa idosa.</a:t>
            </a:r>
            <a:endParaRPr kumimoji="0" lang="pt-BR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criação do Conselho Municipal dos Direitos da Pessoa Idosa e seu funcionamento pleno e independente.</a:t>
            </a:r>
            <a:endParaRPr kumimoji="0" lang="pt-BR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criação do </a:t>
            </a:r>
            <a:r>
              <a:rPr kumimoji="0" lang="pt-BR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Fundo Municipal do Idoso</a:t>
            </a: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, como forma de arrecadar recursos especiais para assegurar direitos à população idosa.</a:t>
            </a:r>
            <a:endParaRPr kumimoji="0" lang="pt-BR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7" name="Rectangle 1"/>
          <p:cNvSpPr>
            <a:spLocks noChangeArrowheads="1"/>
          </p:cNvSpPr>
          <p:nvPr/>
        </p:nvSpPr>
        <p:spPr bwMode="auto">
          <a:xfrm>
            <a:off x="1191491" y="161897"/>
            <a:ext cx="9337964" cy="6186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responsabilização do poder público de prover as políticas sociais e políticas públicas de ação continuada, independentemente dos recursos do Fundo Especial.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endParaRPr kumimoji="0" lang="pt-BR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Sabe-se, contudo, que a disponibilidade de recursos para atender a diversidade de ações necessárias à promoção e defesa de todos os direitos da pessoa idosa não tem sido prática comum na realidade brasileira.</a:t>
            </a:r>
            <a:endParaRPr kumimoji="0" lang="pt-BR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1" name="Rectangle 1"/>
          <p:cNvSpPr>
            <a:spLocks noChangeArrowheads="1"/>
          </p:cNvSpPr>
          <p:nvPr/>
        </p:nvSpPr>
        <p:spPr bwMode="auto">
          <a:xfrm>
            <a:off x="1094509" y="1238960"/>
            <a:ext cx="9589510" cy="4801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Desta forma é importante que os conselheiros participem ativamente da elaboração das peças orçamentárias (PPA, LDO, LOA) sensibilizando os poderes executivo e legislativo quanto à necessidade de garantir recursos para o atendimento das políticas indispensáveis ao bem-estar da população idosa do município.</a:t>
            </a:r>
            <a:endParaRPr kumimoji="0" lang="pt-BR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5" name="Rectangle 1"/>
          <p:cNvSpPr>
            <a:spLocks noChangeArrowheads="1"/>
          </p:cNvSpPr>
          <p:nvPr/>
        </p:nvSpPr>
        <p:spPr bwMode="auto">
          <a:xfrm>
            <a:off x="1149927" y="496014"/>
            <a:ext cx="9394248" cy="58323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O Conselho Estadual do idoso (CEI) coloca-se à disposição dos municípios para esclarecimentos, por meio de sua secretaria executiva e/ou de sua diretoria, bem como para capacitações periódicas, locais ou virtuais, além de propiciar o acesso a inúmeros documentos disponibilizados no seu site</a:t>
            </a:r>
            <a:r>
              <a:rPr kumimoji="0" lang="pt-B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https://www.facebook.com/ConselhoEstadualDoIdosoSC/</a:t>
            </a:r>
            <a:endParaRPr kumimoji="0" lang="pt-BR" sz="2800" b="0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conselhoestadualidoso.sc@gmail.com</a:t>
            </a:r>
            <a:endParaRPr kumimoji="0" lang="pt-BR" sz="2800" b="0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Resultado de imagem para cora coralina fotos e pensamentos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38400" y="665018"/>
            <a:ext cx="6816436" cy="51692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idos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01457" y="526473"/>
            <a:ext cx="7127452" cy="4977338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69" name="Rectangle 1"/>
          <p:cNvSpPr>
            <a:spLocks noChangeArrowheads="1"/>
          </p:cNvSpPr>
          <p:nvPr/>
        </p:nvSpPr>
        <p:spPr bwMode="auto">
          <a:xfrm>
            <a:off x="1939635" y="1002114"/>
            <a:ext cx="8298873" cy="51398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OBRIGADA</a:t>
            </a:r>
            <a:r>
              <a:rPr kumimoji="0" lang="pt-BR" sz="36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!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pt-BR" sz="3600" b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pt-BR" sz="3600" b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000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Rosarita</a:t>
            </a:r>
            <a:r>
              <a:rPr kumimoji="0" lang="pt-BR" sz="4000" b="1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 M. Franzoni </a:t>
            </a:r>
            <a:r>
              <a:rPr kumimoji="0" lang="pt-BR" sz="4000" b="1" i="0" u="none" strike="noStrike" cap="none" normalizeH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Bousfield</a:t>
            </a:r>
            <a:endParaRPr kumimoji="0" lang="pt-BR" sz="40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36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36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36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R="0" lvl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rosaritafb@hotmail.com</a:t>
            </a:r>
            <a:endParaRPr kumimoji="0" lang="pt-BR" sz="3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(</a:t>
            </a:r>
            <a:r>
              <a:rPr kumimoji="0" lang="pt-BR" sz="36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48</a:t>
            </a:r>
            <a:r>
              <a:rPr kumimoji="0" lang="pt-BR" sz="36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) 99972-6326</a:t>
            </a:r>
            <a:endParaRPr kumimoji="0" lang="pt-BR" sz="360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erlim">
  <a:themeElements>
    <a:clrScheme name="Azul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Berlim">
      <a:majorFont>
        <a:latin typeface="Trebuchet MS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erlim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Berlin" id="{7B5DBA9E-B069-418E-9360-A61BDD0615A4}" vid="{C0CBE056-4EF4-4D92-969E-947779DA7AA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Berlim</Template>
  <TotalTime>337</TotalTime>
  <Words>2543</Words>
  <Application>Microsoft Office PowerPoint</Application>
  <PresentationFormat>Personalizar</PresentationFormat>
  <Paragraphs>183</Paragraphs>
  <Slides>71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71</vt:i4>
      </vt:variant>
    </vt:vector>
  </HeadingPairs>
  <TitlesOfParts>
    <vt:vector size="72" baseType="lpstr">
      <vt:lpstr>Berlim</vt:lpstr>
      <vt:lpstr>CAPACITAÇÃO DE CONSELHEIROS(AS), GESTORES E LIDERANÇAS EM POLÍTICAS PARA A PESSOA IDOSA EM SANTA CATARINA</vt:lpstr>
      <vt:lpstr>Slide 2</vt:lpstr>
      <vt:lpstr>Slide 3</vt:lpstr>
      <vt:lpstr>CONSELHO MUNICIPAL DO IDOSO: NORMAS E DIRETRIZES  PARA IMPLANTAÇÃO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Slide 44</vt:lpstr>
      <vt:lpstr>Slide 45</vt:lpstr>
      <vt:lpstr>Slide 46</vt:lpstr>
      <vt:lpstr>Slide 47</vt:lpstr>
      <vt:lpstr>Slide 48</vt:lpstr>
      <vt:lpstr>Slide 49</vt:lpstr>
      <vt:lpstr>Slide 50</vt:lpstr>
      <vt:lpstr>Slide 51</vt:lpstr>
      <vt:lpstr>Slide 52</vt:lpstr>
      <vt:lpstr>Slide 53</vt:lpstr>
      <vt:lpstr>Slide 54</vt:lpstr>
      <vt:lpstr>Slide 55</vt:lpstr>
      <vt:lpstr>Slide 56</vt:lpstr>
      <vt:lpstr>Slide 57</vt:lpstr>
      <vt:lpstr>Slide 58</vt:lpstr>
      <vt:lpstr>Slide 59</vt:lpstr>
      <vt:lpstr>Slide 60</vt:lpstr>
      <vt:lpstr>Slide 61</vt:lpstr>
      <vt:lpstr>Slide 62</vt:lpstr>
      <vt:lpstr>Slide 63</vt:lpstr>
      <vt:lpstr>Slide 64</vt:lpstr>
      <vt:lpstr>Slide 65</vt:lpstr>
      <vt:lpstr>Slide 66</vt:lpstr>
      <vt:lpstr>Slide 67</vt:lpstr>
      <vt:lpstr>Slide 68</vt:lpstr>
      <vt:lpstr>Slide 69</vt:lpstr>
      <vt:lpstr>Slide 70</vt:lpstr>
      <vt:lpstr>Slide 71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angioletti</dc:creator>
  <cp:lastModifiedBy>Rosarita</cp:lastModifiedBy>
  <cp:revision>70</cp:revision>
  <dcterms:created xsi:type="dcterms:W3CDTF">2018-10-07T17:50:41Z</dcterms:created>
  <dcterms:modified xsi:type="dcterms:W3CDTF">2018-10-27T15:35:36Z</dcterms:modified>
</cp:coreProperties>
</file>