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1"/>
  </p:notesMasterIdLst>
  <p:sldIdLst>
    <p:sldId id="256" r:id="rId2"/>
    <p:sldId id="264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5143500" type="screen16x9"/>
  <p:notesSz cx="6858000" cy="9144000"/>
  <p:embeddedFontLst>
    <p:embeddedFont>
      <p:font typeface="Roboto" panose="020B0604020202020204" charset="0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42" d="100"/>
          <a:sy n="142" d="100"/>
        </p:scale>
        <p:origin x="714" y="11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1388dbe4bb2_0_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1388dbe4bb2_0_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15ece3b29e0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15ece3b29e0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15ece3b29e0_0_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15ece3b29e0_0_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ece3b29e0_0_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ece3b29e0_0_1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15ece3b29e0_0_1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15ece3b29e0_0_1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https://antifraudes.febraban.org.br/?gclid=CjwKCAjws--ZBhAXEiwAv-RNL4zaPDp5F-GYXSGVYqpuBOZKbj7ypVbOkFRVarzFHVqs_cc3mK3SoxoC_1sQAvD_BwE</a:t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15ece3b29e0_0_1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15ece3b29e0_0_1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15ece3b29e0_0_1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15ece3b29e0_0_1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 flipH="1">
            <a:off x="8246400" y="4245925"/>
            <a:ext cx="897600" cy="897600"/>
          </a:xfrm>
          <a:prstGeom prst="rtTriangl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 flipH="1">
            <a:off x="8246400" y="4245875"/>
            <a:ext cx="897600" cy="897600"/>
          </a:xfrm>
          <a:prstGeom prst="round1Rect">
            <a:avLst>
              <a:gd name="adj" fmla="val 16667"/>
            </a:avLst>
          </a:prstGeom>
          <a:solidFill>
            <a:schemeClr val="lt1">
              <a:alpha val="6808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390525" y="1819275"/>
            <a:ext cx="8222100" cy="933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390525" y="2789130"/>
            <a:ext cx="8222100" cy="43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title"/>
          </p:nvPr>
        </p:nvSpPr>
        <p:spPr>
          <a:xfrm>
            <a:off x="460950" y="2065350"/>
            <a:ext cx="8222100" cy="1012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 rot="10800000" flipH="1">
            <a:off x="0" y="1686000"/>
            <a:ext cx="9144000" cy="3457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" name="Google Shape;20;p4"/>
          <p:cNvSpPr/>
          <p:nvPr/>
        </p:nvSpPr>
        <p:spPr>
          <a:xfrm>
            <a:off x="0" y="168600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/>
          <p:nvPr/>
        </p:nvSpPr>
        <p:spPr>
          <a:xfrm rot="10800000" flipH="1">
            <a:off x="0" y="1686000"/>
            <a:ext cx="9144000" cy="3457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" name="Google Shape;26;p5"/>
          <p:cNvSpPr/>
          <p:nvPr/>
        </p:nvSpPr>
        <p:spPr>
          <a:xfrm>
            <a:off x="0" y="168600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3999900" cy="271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2"/>
          </p:nvPr>
        </p:nvSpPr>
        <p:spPr>
          <a:xfrm>
            <a:off x="4694250" y="1919075"/>
            <a:ext cx="3999900" cy="271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6"/>
          <p:cNvSpPr/>
          <p:nvPr/>
        </p:nvSpPr>
        <p:spPr>
          <a:xfrm rot="10800000" flipH="1">
            <a:off x="0" y="656400"/>
            <a:ext cx="9144000" cy="4487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6"/>
          <p:cNvSpPr/>
          <p:nvPr/>
        </p:nvSpPr>
        <p:spPr>
          <a:xfrm>
            <a:off x="0" y="65635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98250" y="16350"/>
            <a:ext cx="8826600" cy="60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/>
          <p:nvPr/>
        </p:nvSpPr>
        <p:spPr>
          <a:xfrm rot="10800000" flipH="1">
            <a:off x="3276600" y="25"/>
            <a:ext cx="5867400" cy="514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" name="Google Shape;38;p7"/>
          <p:cNvSpPr/>
          <p:nvPr/>
        </p:nvSpPr>
        <p:spPr>
          <a:xfrm rot="-5400000">
            <a:off x="759150" y="2517450"/>
            <a:ext cx="51435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title"/>
          </p:nvPr>
        </p:nvSpPr>
        <p:spPr>
          <a:xfrm>
            <a:off x="226078" y="357800"/>
            <a:ext cx="2808000" cy="953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1"/>
          </p:nvPr>
        </p:nvSpPr>
        <p:spPr>
          <a:xfrm>
            <a:off x="226075" y="1465800"/>
            <a:ext cx="2808000" cy="31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8"/>
          <p:cNvSpPr txBox="1">
            <a:spLocks noGrp="1"/>
          </p:cNvSpPr>
          <p:nvPr>
            <p:ph type="title"/>
          </p:nvPr>
        </p:nvSpPr>
        <p:spPr>
          <a:xfrm>
            <a:off x="490250" y="488250"/>
            <a:ext cx="62271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9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" name="Google Shape;47;p9"/>
          <p:cNvSpPr/>
          <p:nvPr/>
        </p:nvSpPr>
        <p:spPr>
          <a:xfrm rot="5400000">
            <a:off x="1946425" y="2517750"/>
            <a:ext cx="51429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subTitle" idx="1"/>
          </p:nvPr>
        </p:nvSpPr>
        <p:spPr>
          <a:xfrm>
            <a:off x="265500" y="2779467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0"/>
          <p:cNvSpPr txBox="1"/>
          <p:nvPr/>
        </p:nvSpPr>
        <p:spPr>
          <a:xfrm rot="10800000" flipH="1">
            <a:off x="0" y="0"/>
            <a:ext cx="9144000" cy="46959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" name="Google Shape;54;p10"/>
          <p:cNvSpPr/>
          <p:nvPr/>
        </p:nvSpPr>
        <p:spPr>
          <a:xfrm rot="10800000" flipH="1">
            <a:off x="0" y="4622725"/>
            <a:ext cx="9144000" cy="741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10"/>
          <p:cNvSpPr txBox="1">
            <a:spLocks noGrp="1"/>
          </p:cNvSpPr>
          <p:nvPr>
            <p:ph type="body" idx="1"/>
          </p:nvPr>
        </p:nvSpPr>
        <p:spPr>
          <a:xfrm>
            <a:off x="57150" y="4696825"/>
            <a:ext cx="8382000" cy="44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4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1"/>
          <p:cNvSpPr txBox="1">
            <a:spLocks noGrp="1"/>
          </p:cNvSpPr>
          <p:nvPr>
            <p:ph type="title" hasCustomPrompt="1"/>
          </p:nvPr>
        </p:nvSpPr>
        <p:spPr>
          <a:xfrm>
            <a:off x="475500" y="1258525"/>
            <a:ext cx="82221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9" name="Google Shape;59;p11"/>
          <p:cNvSpPr txBox="1">
            <a:spLocks noGrp="1"/>
          </p:cNvSpPr>
          <p:nvPr>
            <p:ph type="body" idx="1"/>
          </p:nvPr>
        </p:nvSpPr>
        <p:spPr>
          <a:xfrm>
            <a:off x="475500" y="3304625"/>
            <a:ext cx="82221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60" name="Google Shape;60;p11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chemeClr val="accent4"/>
        </a:solid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2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terial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Roboto"/>
              <a:buChar char="●"/>
              <a:defRPr sz="18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■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●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■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●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■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.png"/><Relationship Id="rId4" Type="http://schemas.openxmlformats.org/officeDocument/2006/relationships/image" Target="../media/image4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.png"/><Relationship Id="rId4" Type="http://schemas.openxmlformats.org/officeDocument/2006/relationships/image" Target="../media/image4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.png"/><Relationship Id="rId4" Type="http://schemas.openxmlformats.org/officeDocument/2006/relationships/image" Target="../media/image4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FF"/>
        </a:solidFill>
        <a:effectLst/>
      </p:bgPr>
    </p:bg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3"/>
          <p:cNvSpPr txBox="1">
            <a:spLocks noGrp="1"/>
          </p:cNvSpPr>
          <p:nvPr>
            <p:ph type="ctrTitle"/>
          </p:nvPr>
        </p:nvSpPr>
        <p:spPr>
          <a:xfrm>
            <a:off x="311708" y="121922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b="1" dirty="0"/>
              <a:t>Inclusão Digital: dicas e cuidados no uso das redes sociais</a:t>
            </a:r>
            <a:endParaRPr b="1" dirty="0"/>
          </a:p>
        </p:txBody>
      </p:sp>
      <p:pic>
        <p:nvPicPr>
          <p:cNvPr id="68" name="Google Shape;68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380858" y="102384"/>
            <a:ext cx="1664592" cy="40205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78B445A-476C-4D07-8AA2-A2EBBFD211C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t-BR" dirty="0"/>
              <a:t>Inclusão Digital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EA8BEA2-E172-4149-B27B-6C54BEC26E3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pt-BR" dirty="0"/>
              <a:t>Dicas e cuidados no uso das redes sociais</a:t>
            </a:r>
          </a:p>
        </p:txBody>
      </p:sp>
      <p:pic>
        <p:nvPicPr>
          <p:cNvPr id="6" name="Google Shape;69;p13">
            <a:extLst>
              <a:ext uri="{FF2B5EF4-FFF2-40B4-BE49-F238E27FC236}">
                <a16:creationId xmlns:a16="http://schemas.microsoft.com/office/drawing/2014/main" id="{D6D6172E-427E-4167-825A-05C6F575D7E5}"/>
              </a:ext>
            </a:extLst>
          </p:cNvPr>
          <p:cNvPicPr preferRelativeResize="0"/>
          <p:nvPr/>
        </p:nvPicPr>
        <p:blipFill>
          <a:blip r:embed="rId2">
            <a:alphaModFix/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876593" y="1007787"/>
            <a:ext cx="1736031" cy="46239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ráfico 19">
            <a:extLst>
              <a:ext uri="{FF2B5EF4-FFF2-40B4-BE49-F238E27FC236}">
                <a16:creationId xmlns:a16="http://schemas.microsoft.com/office/drawing/2014/main" id="{440A0F0C-8814-4754-9227-CE3F107777A8}"/>
              </a:ext>
            </a:extLst>
          </p:cNvPr>
          <p:cNvPicPr/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98763" y="284600"/>
            <a:ext cx="2091690" cy="54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8435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4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dirty="0"/>
              <a:t>Definição de </a:t>
            </a:r>
            <a:r>
              <a:rPr lang="pt-BR" b="1" dirty="0"/>
              <a:t>privacidade </a:t>
            </a:r>
            <a:r>
              <a:rPr lang="pt-BR" dirty="0"/>
              <a:t>neste contexto:</a:t>
            </a:r>
            <a:endParaRPr dirty="0"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pt-BR" dirty="0"/>
              <a:t>“Controle que uma pessoa tem da disponibilização de informações sobre si mesma, de forma a evitar que dados pessoais acabam revelando detalhes muito particulares sobre o seu cotidiano, a ponto inclusive de expô-la indevidamente ou prejudicá-la de algum modo”.</a:t>
            </a:r>
            <a:endParaRPr dirty="0"/>
          </a:p>
        </p:txBody>
      </p:sp>
      <p:sp>
        <p:nvSpPr>
          <p:cNvPr id="75" name="Google Shape;75;p14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Dicas para manter a privacidade na internet</a:t>
            </a:r>
            <a:endParaRPr/>
          </a:p>
        </p:txBody>
      </p:sp>
      <p:pic>
        <p:nvPicPr>
          <p:cNvPr id="77" name="Google Shape;77;p14"/>
          <p:cNvPicPr preferRelativeResize="0"/>
          <p:nvPr/>
        </p:nvPicPr>
        <p:blipFill>
          <a:blip r:embed="rId3">
            <a:alphaModFix/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718296" y="91350"/>
            <a:ext cx="1350267" cy="422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Gráfico 19">
            <a:extLst>
              <a:ext uri="{FF2B5EF4-FFF2-40B4-BE49-F238E27FC236}">
                <a16:creationId xmlns:a16="http://schemas.microsoft.com/office/drawing/2014/main" id="{9B693A28-DF65-45B8-ABAE-9BF00D04F497}"/>
              </a:ext>
            </a:extLst>
          </p:cNvPr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918834" y="109525"/>
            <a:ext cx="1560532" cy="42287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5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Dicas para manter a privacidade na internet</a:t>
            </a:r>
            <a:endParaRPr/>
          </a:p>
        </p:txBody>
      </p:sp>
      <p:sp>
        <p:nvSpPr>
          <p:cNvPr id="83" name="Google Shape;83;p15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❏"/>
            </a:pPr>
            <a:r>
              <a:rPr lang="pt-BR"/>
              <a:t>Cuidado com o que você publica nas redes sociais:</a:t>
            </a:r>
            <a:br>
              <a:rPr lang="pt-BR"/>
            </a:br>
            <a:r>
              <a:rPr lang="pt-BR"/>
              <a:t>- lugares que você frequenta</a:t>
            </a:r>
            <a:br>
              <a:rPr lang="pt-BR"/>
            </a:br>
            <a:r>
              <a:rPr lang="pt-BR"/>
              <a:t>- situação financeira</a:t>
            </a:r>
            <a:br>
              <a:rPr lang="pt-BR"/>
            </a:br>
            <a:r>
              <a:rPr lang="pt-BR"/>
              <a:t>- tenha critério com as suas fotos ou vídeos</a:t>
            </a:r>
            <a:br>
              <a:rPr lang="pt-BR"/>
            </a:br>
            <a:r>
              <a:rPr lang="pt-BR"/>
              <a:t>- use as configurações de privacidade da rede social</a:t>
            </a:r>
            <a:endParaRPr/>
          </a:p>
        </p:txBody>
      </p:sp>
      <p:pic>
        <p:nvPicPr>
          <p:cNvPr id="6" name="Gráfico 19">
            <a:extLst>
              <a:ext uri="{FF2B5EF4-FFF2-40B4-BE49-F238E27FC236}">
                <a16:creationId xmlns:a16="http://schemas.microsoft.com/office/drawing/2014/main" id="{03484FBB-9C79-4BBB-B023-88094DF75D37}"/>
              </a:ext>
            </a:extLst>
          </p:cNvPr>
          <p:cNvPicPr/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918834" y="109525"/>
            <a:ext cx="1560532" cy="422875"/>
          </a:xfrm>
          <a:prstGeom prst="rect">
            <a:avLst/>
          </a:prstGeom>
        </p:spPr>
      </p:pic>
      <p:pic>
        <p:nvPicPr>
          <p:cNvPr id="7" name="Google Shape;77;p14">
            <a:extLst>
              <a:ext uri="{FF2B5EF4-FFF2-40B4-BE49-F238E27FC236}">
                <a16:creationId xmlns:a16="http://schemas.microsoft.com/office/drawing/2014/main" id="{EA648B37-D882-4061-A77D-3242D1324A99}"/>
              </a:ext>
            </a:extLst>
          </p:cNvPr>
          <p:cNvPicPr preferRelativeResize="0"/>
          <p:nvPr/>
        </p:nvPicPr>
        <p:blipFill>
          <a:blip r:embed="rId5">
            <a:alphaModFix/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718296" y="91350"/>
            <a:ext cx="1350267" cy="422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6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Dicas para manter a privacidade na internet</a:t>
            </a:r>
            <a:endParaRPr/>
          </a:p>
        </p:txBody>
      </p:sp>
      <p:sp>
        <p:nvSpPr>
          <p:cNvPr id="91" name="Google Shape;91;p16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❏"/>
            </a:pPr>
            <a:r>
              <a:rPr lang="pt-BR"/>
              <a:t>Evite responder provocações, intimidações ou ameaças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❏"/>
            </a:pPr>
            <a:r>
              <a:rPr lang="pt-BR"/>
              <a:t>Mude as suas senhas periodicamente, principalmente de e-mails e redes sociais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❏"/>
            </a:pPr>
            <a:r>
              <a:rPr lang="pt-BR"/>
              <a:t>Não envie seu currículo indiscriminadamente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❏"/>
            </a:pPr>
            <a:r>
              <a:rPr lang="pt-BR"/>
              <a:t>Cuidado com sites que pedem muitas informações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❏"/>
            </a:pPr>
            <a:r>
              <a:rPr lang="pt-BR"/>
              <a:t>Não acredite em tudo o que chega até você pela internet</a:t>
            </a:r>
            <a:endParaRPr/>
          </a:p>
        </p:txBody>
      </p:sp>
      <p:pic>
        <p:nvPicPr>
          <p:cNvPr id="6" name="Gráfico 19">
            <a:extLst>
              <a:ext uri="{FF2B5EF4-FFF2-40B4-BE49-F238E27FC236}">
                <a16:creationId xmlns:a16="http://schemas.microsoft.com/office/drawing/2014/main" id="{7ECCBAC9-F793-4092-A226-5226A2B074DB}"/>
              </a:ext>
            </a:extLst>
          </p:cNvPr>
          <p:cNvPicPr/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918834" y="109525"/>
            <a:ext cx="1560532" cy="422875"/>
          </a:xfrm>
          <a:prstGeom prst="rect">
            <a:avLst/>
          </a:prstGeom>
        </p:spPr>
      </p:pic>
      <p:pic>
        <p:nvPicPr>
          <p:cNvPr id="7" name="Google Shape;77;p14">
            <a:extLst>
              <a:ext uri="{FF2B5EF4-FFF2-40B4-BE49-F238E27FC236}">
                <a16:creationId xmlns:a16="http://schemas.microsoft.com/office/drawing/2014/main" id="{C6A500B4-BCBC-4FDB-99EF-60EA064244AB}"/>
              </a:ext>
            </a:extLst>
          </p:cNvPr>
          <p:cNvPicPr preferRelativeResize="0"/>
          <p:nvPr/>
        </p:nvPicPr>
        <p:blipFill>
          <a:blip r:embed="rId5">
            <a:alphaModFix/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718296" y="91350"/>
            <a:ext cx="1350267" cy="422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7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Dicas para manter a privacidade na internet</a:t>
            </a:r>
            <a:endParaRPr/>
          </a:p>
        </p:txBody>
      </p:sp>
      <p:sp>
        <p:nvSpPr>
          <p:cNvPr id="99" name="Google Shape;99;p17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❏"/>
            </a:pPr>
            <a:r>
              <a:rPr lang="pt-BR" dirty="0"/>
              <a:t>Cuidado ao compartilhar informações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❏"/>
            </a:pPr>
            <a:r>
              <a:rPr lang="pt-BR" dirty="0"/>
              <a:t>Não adicione qualquer um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❏"/>
            </a:pPr>
            <a:r>
              <a:rPr lang="pt-BR" dirty="0"/>
              <a:t>Bastante cuidado ao usar computadores públicos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❏"/>
            </a:pPr>
            <a:r>
              <a:rPr lang="pt-BR" dirty="0"/>
              <a:t>Evite redes Wi-Fi públicas para efetuar operações bancárias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❏"/>
            </a:pPr>
            <a:r>
              <a:rPr lang="pt-BR" dirty="0"/>
              <a:t>Atenção redobrada com as compras online</a:t>
            </a:r>
            <a:endParaRPr dirty="0"/>
          </a:p>
          <a:p>
            <a:pPr marL="45720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dirty="0"/>
          </a:p>
        </p:txBody>
      </p:sp>
      <p:pic>
        <p:nvPicPr>
          <p:cNvPr id="6" name="Gráfico 19">
            <a:extLst>
              <a:ext uri="{FF2B5EF4-FFF2-40B4-BE49-F238E27FC236}">
                <a16:creationId xmlns:a16="http://schemas.microsoft.com/office/drawing/2014/main" id="{D4E0333B-B833-465D-9BBE-A8D6A3FA200D}"/>
              </a:ext>
            </a:extLst>
          </p:cNvPr>
          <p:cNvPicPr/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891940" y="203600"/>
            <a:ext cx="1560532" cy="422875"/>
          </a:xfrm>
          <a:prstGeom prst="rect">
            <a:avLst/>
          </a:prstGeom>
        </p:spPr>
      </p:pic>
      <p:pic>
        <p:nvPicPr>
          <p:cNvPr id="7" name="Google Shape;77;p14">
            <a:extLst>
              <a:ext uri="{FF2B5EF4-FFF2-40B4-BE49-F238E27FC236}">
                <a16:creationId xmlns:a16="http://schemas.microsoft.com/office/drawing/2014/main" id="{8FF278AC-816A-49D6-AF28-6168C3344FAD}"/>
              </a:ext>
            </a:extLst>
          </p:cNvPr>
          <p:cNvPicPr preferRelativeResize="0"/>
          <p:nvPr/>
        </p:nvPicPr>
        <p:blipFill>
          <a:blip r:embed="rId5">
            <a:alphaModFix/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718296" y="203599"/>
            <a:ext cx="1350267" cy="422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8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Dicas anti golpes na internet</a:t>
            </a:r>
            <a:endParaRPr/>
          </a:p>
        </p:txBody>
      </p:sp>
      <p:pic>
        <p:nvPicPr>
          <p:cNvPr id="109" name="Google Shape;109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08625" y="1730300"/>
            <a:ext cx="4748638" cy="3332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Google Shape;77;p14">
            <a:extLst>
              <a:ext uri="{FF2B5EF4-FFF2-40B4-BE49-F238E27FC236}">
                <a16:creationId xmlns:a16="http://schemas.microsoft.com/office/drawing/2014/main" id="{A7527333-E1B7-4A95-A208-E9230186AAB9}"/>
              </a:ext>
            </a:extLst>
          </p:cNvPr>
          <p:cNvPicPr preferRelativeResize="0"/>
          <p:nvPr/>
        </p:nvPicPr>
        <p:blipFill>
          <a:blip r:embed="rId4">
            <a:alphaModFix/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718296" y="203599"/>
            <a:ext cx="1350267" cy="422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ráfico 19">
            <a:extLst>
              <a:ext uri="{FF2B5EF4-FFF2-40B4-BE49-F238E27FC236}">
                <a16:creationId xmlns:a16="http://schemas.microsoft.com/office/drawing/2014/main" id="{0791C2C9-0DCF-493B-8779-64F1A553BD97}"/>
              </a:ext>
            </a:extLst>
          </p:cNvPr>
          <p:cNvPicPr/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891940" y="203600"/>
            <a:ext cx="1560532" cy="42287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9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Dicas para manter a privacidade na internet</a:t>
            </a:r>
            <a:endParaRPr/>
          </a:p>
        </p:txBody>
      </p:sp>
      <p:pic>
        <p:nvPicPr>
          <p:cNvPr id="117" name="Google Shape;117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24650" y="1730300"/>
            <a:ext cx="4494696" cy="3332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Gráfico 19">
            <a:extLst>
              <a:ext uri="{FF2B5EF4-FFF2-40B4-BE49-F238E27FC236}">
                <a16:creationId xmlns:a16="http://schemas.microsoft.com/office/drawing/2014/main" id="{B724F3DC-4BB3-442D-A709-3CD73F2FB06C}"/>
              </a:ext>
            </a:extLst>
          </p:cNvPr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891940" y="203600"/>
            <a:ext cx="1560532" cy="422875"/>
          </a:xfrm>
          <a:prstGeom prst="rect">
            <a:avLst/>
          </a:prstGeom>
        </p:spPr>
      </p:pic>
      <p:pic>
        <p:nvPicPr>
          <p:cNvPr id="7" name="Google Shape;77;p14">
            <a:extLst>
              <a:ext uri="{FF2B5EF4-FFF2-40B4-BE49-F238E27FC236}">
                <a16:creationId xmlns:a16="http://schemas.microsoft.com/office/drawing/2014/main" id="{BC012084-ACCD-4A38-AF85-3B4D7D249C28}"/>
              </a:ext>
            </a:extLst>
          </p:cNvPr>
          <p:cNvPicPr preferRelativeResize="0"/>
          <p:nvPr/>
        </p:nvPicPr>
        <p:blipFill>
          <a:blip r:embed="rId6">
            <a:alphaModFix/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718296" y="203599"/>
            <a:ext cx="1350267" cy="422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aterial">
  <a:themeElements>
    <a:clrScheme name="Material">
      <a:dk1>
        <a:srgbClr val="4285F4"/>
      </a:dk1>
      <a:lt1>
        <a:srgbClr val="FFFFFF"/>
      </a:lt1>
      <a:dk2>
        <a:srgbClr val="424242"/>
      </a:dk2>
      <a:lt2>
        <a:srgbClr val="737373"/>
      </a:lt2>
      <a:accent1>
        <a:srgbClr val="0277BD"/>
      </a:accent1>
      <a:accent2>
        <a:srgbClr val="0F9D58"/>
      </a:accent2>
      <a:accent3>
        <a:srgbClr val="DB4437"/>
      </a:accent3>
      <a:accent4>
        <a:srgbClr val="FAFAFA"/>
      </a:accent4>
      <a:accent5>
        <a:srgbClr val="1A237E"/>
      </a:accent5>
      <a:accent6>
        <a:srgbClr val="F4B400"/>
      </a:accent6>
      <a:hlink>
        <a:srgbClr val="1A237E"/>
      </a:hlink>
      <a:folHlink>
        <a:srgbClr val="1A237E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241</Words>
  <Application>Microsoft Office PowerPoint</Application>
  <PresentationFormat>Apresentação na tela (16:9)</PresentationFormat>
  <Paragraphs>23</Paragraphs>
  <Slides>9</Slides>
  <Notes>8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2" baseType="lpstr">
      <vt:lpstr>Roboto</vt:lpstr>
      <vt:lpstr>Arial</vt:lpstr>
      <vt:lpstr>Material</vt:lpstr>
      <vt:lpstr>Inclusão Digital: dicas e cuidados no uso das redes sociais</vt:lpstr>
      <vt:lpstr>Inclusão Digital</vt:lpstr>
      <vt:lpstr>Dicas para manter a privacidade na internet</vt:lpstr>
      <vt:lpstr>Dicas para manter a privacidade na internet</vt:lpstr>
      <vt:lpstr>Dicas para manter a privacidade na internet</vt:lpstr>
      <vt:lpstr>Dicas para manter a privacidade na internet</vt:lpstr>
      <vt:lpstr>Dicas anti golpes na internet</vt:lpstr>
      <vt:lpstr>Dicas para manter a privacidade na internet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Inclusão Digital: dicas e cuidados no uso das redes sociais</dc:title>
  <dc:creator>Maria Helena Kruger</dc:creator>
  <cp:lastModifiedBy>Maria Helena Kruger</cp:lastModifiedBy>
  <cp:revision>2</cp:revision>
  <dcterms:modified xsi:type="dcterms:W3CDTF">2022-10-06T14:49:59Z</dcterms:modified>
</cp:coreProperties>
</file>